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57" r:id="rId6"/>
    <p:sldId id="258" r:id="rId7"/>
    <p:sldId id="266" r:id="rId8"/>
    <p:sldId id="259" r:id="rId9"/>
    <p:sldId id="260"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3" autoAdjust="0"/>
    <p:restoredTop sz="86388" autoAdjust="0"/>
  </p:normalViewPr>
  <p:slideViewPr>
    <p:cSldViewPr snapToGrid="0">
      <p:cViewPr varScale="1">
        <p:scale>
          <a:sx n="58" d="100"/>
          <a:sy n="58" d="100"/>
        </p:scale>
        <p:origin x="572" y="36"/>
      </p:cViewPr>
      <p:guideLst/>
    </p:cSldViewPr>
  </p:slideViewPr>
  <p:outlineViewPr>
    <p:cViewPr>
      <p:scale>
        <a:sx n="33" d="100"/>
        <a:sy n="33" d="100"/>
      </p:scale>
      <p:origin x="0" y="-17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76F12-4EFF-439E-BF8F-04F547946B1B}"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B8984-B025-446C-B916-6BDA4D4522B3}" type="slidenum">
              <a:rPr lang="en-US" smtClean="0"/>
              <a:t>‹#›</a:t>
            </a:fld>
            <a:endParaRPr lang="en-US"/>
          </a:p>
        </p:txBody>
      </p:sp>
    </p:spTree>
    <p:extLst>
      <p:ext uri="{BB962C8B-B14F-4D97-AF65-F5344CB8AC3E}">
        <p14:creationId xmlns:p14="http://schemas.microsoft.com/office/powerpoint/2010/main" val="205139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a:t>
            </a:r>
            <a:r>
              <a:rPr lang="en-US" sz="1400" b="1" baseline="0" dirty="0"/>
              <a:t>	Welcome to this overview of the Partnership Development (PD) process.</a:t>
            </a:r>
          </a:p>
          <a:p>
            <a:endParaRPr lang="en-US" sz="1400" b="1" baseline="0" dirty="0"/>
          </a:p>
          <a:p>
            <a:r>
              <a:rPr lang="en-US" sz="1400" b="1" baseline="0" dirty="0"/>
              <a:t>Jeff	During past NSO sessions these ten steps emerged as the best way to overview the entire process for 	new ISI staff raising support. In subsequent videos, we will go into greater detail on much of what is 	presented in this video. </a:t>
            </a:r>
            <a:endParaRPr lang="en-US" sz="1400" b="1" dirty="0"/>
          </a:p>
        </p:txBody>
      </p:sp>
      <p:sp>
        <p:nvSpPr>
          <p:cNvPr id="4" name="Slide Number Placeholder 3"/>
          <p:cNvSpPr>
            <a:spLocks noGrp="1"/>
          </p:cNvSpPr>
          <p:nvPr>
            <p:ph type="sldNum" sz="quarter" idx="5"/>
          </p:nvPr>
        </p:nvSpPr>
        <p:spPr/>
        <p:txBody>
          <a:bodyPr/>
          <a:lstStyle/>
          <a:p>
            <a:fld id="{043B8984-B025-446C-B916-6BDA4D4522B3}" type="slidenum">
              <a:rPr lang="en-US" smtClean="0"/>
              <a:t>1</a:t>
            </a:fld>
            <a:endParaRPr lang="en-US"/>
          </a:p>
        </p:txBody>
      </p:sp>
    </p:spTree>
    <p:extLst>
      <p:ext uri="{BB962C8B-B14F-4D97-AF65-F5344CB8AC3E}">
        <p14:creationId xmlns:p14="http://schemas.microsoft.com/office/powerpoint/2010/main" val="47079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Jeff	Some asks will not require a follow-up, as</a:t>
            </a:r>
            <a:r>
              <a:rPr lang="en-US" sz="1400" b="1" baseline="0" dirty="0"/>
              <a:t> sometimes that it settled at the ask. If there is a norm it is 	that folks will want to pray about a response to your ask. In this step we talk about setting that up 	and then demonstrating various scenarios of how a follow-up could go. </a:t>
            </a:r>
            <a:r>
              <a:rPr lang="en-US" sz="1400" b="1" dirty="0"/>
              <a:t>	</a:t>
            </a:r>
          </a:p>
        </p:txBody>
      </p:sp>
      <p:sp>
        <p:nvSpPr>
          <p:cNvPr id="4" name="Slide Number Placeholder 3"/>
          <p:cNvSpPr>
            <a:spLocks noGrp="1"/>
          </p:cNvSpPr>
          <p:nvPr>
            <p:ph type="sldNum" sz="quarter" idx="5"/>
          </p:nvPr>
        </p:nvSpPr>
        <p:spPr/>
        <p:txBody>
          <a:bodyPr/>
          <a:lstStyle/>
          <a:p>
            <a:fld id="{043B8984-B025-446C-B916-6BDA4D4522B3}" type="slidenum">
              <a:rPr lang="en-US" smtClean="0"/>
              <a:t>10</a:t>
            </a:fld>
            <a:endParaRPr lang="en-US"/>
          </a:p>
        </p:txBody>
      </p:sp>
    </p:spTree>
    <p:extLst>
      <p:ext uri="{BB962C8B-B14F-4D97-AF65-F5344CB8AC3E}">
        <p14:creationId xmlns:p14="http://schemas.microsoft.com/office/powerpoint/2010/main" val="8705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	Your comments, briefly, about donor care,</a:t>
            </a:r>
            <a:r>
              <a:rPr lang="en-US" sz="1400" b="1" baseline="0" dirty="0"/>
              <a:t> with the understanding that we will be offering much 	more 	in a future video.</a:t>
            </a:r>
          </a:p>
          <a:p>
            <a:endParaRPr lang="en-US" sz="1400" b="1" baseline="0" dirty="0"/>
          </a:p>
          <a:p>
            <a:r>
              <a:rPr lang="en-US" sz="1400" b="1" baseline="0" dirty="0"/>
              <a:t>Jeff	WRAP: We will be coming back to many of the 10 steps in other videos. And there are other aspects of 	</a:t>
            </a:r>
            <a:r>
              <a:rPr lang="en-US" sz="1400" b="1" baseline="0"/>
              <a:t>PD we</a:t>
            </a:r>
            <a:r>
              <a:rPr lang="en-US" sz="1400" b="1" baseline="0" dirty="0"/>
              <a:t> </a:t>
            </a:r>
            <a:r>
              <a:rPr lang="en-US" sz="1400" b="1" baseline="0"/>
              <a:t>will </a:t>
            </a:r>
            <a:r>
              <a:rPr lang="en-US" sz="1400" b="1" baseline="0" dirty="0"/>
              <a:t>mention as well. But for now this gives you the overview from which we will be working. 	Remember prayer is #1. So why not take a few moments now to pray for all the aspects of your PD 	ahead. As you do, know that we are praying too!</a:t>
            </a:r>
          </a:p>
          <a:p>
            <a:r>
              <a:rPr lang="en-US" sz="1400" b="1" baseline="0" dirty="0"/>
              <a:t>Gordy	Prays</a:t>
            </a:r>
            <a:endParaRPr lang="en-US" sz="1400" b="1" dirty="0"/>
          </a:p>
        </p:txBody>
      </p:sp>
      <p:sp>
        <p:nvSpPr>
          <p:cNvPr id="4" name="Slide Number Placeholder 3"/>
          <p:cNvSpPr>
            <a:spLocks noGrp="1"/>
          </p:cNvSpPr>
          <p:nvPr>
            <p:ph type="sldNum" sz="quarter" idx="5"/>
          </p:nvPr>
        </p:nvSpPr>
        <p:spPr/>
        <p:txBody>
          <a:bodyPr/>
          <a:lstStyle/>
          <a:p>
            <a:fld id="{043B8984-B025-446C-B916-6BDA4D4522B3}" type="slidenum">
              <a:rPr lang="en-US" smtClean="0"/>
              <a:t>11</a:t>
            </a:fld>
            <a:endParaRPr lang="en-US"/>
          </a:p>
        </p:txBody>
      </p:sp>
    </p:spTree>
    <p:extLst>
      <p:ext uri="{BB962C8B-B14F-4D97-AF65-F5344CB8AC3E}">
        <p14:creationId xmlns:p14="http://schemas.microsoft.com/office/powerpoint/2010/main" val="1040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	Any</a:t>
            </a:r>
            <a:r>
              <a:rPr lang="en-US" sz="1400" b="1" baseline="0" dirty="0"/>
              <a:t> brief comments you want to make on the importance of prayer to PD. This slide is ‘your baby.’</a:t>
            </a:r>
            <a:endParaRPr lang="en-US" sz="1400" b="1" dirty="0"/>
          </a:p>
        </p:txBody>
      </p:sp>
      <p:sp>
        <p:nvSpPr>
          <p:cNvPr id="4" name="Slide Number Placeholder 3"/>
          <p:cNvSpPr>
            <a:spLocks noGrp="1"/>
          </p:cNvSpPr>
          <p:nvPr>
            <p:ph type="sldNum" sz="quarter" idx="5"/>
          </p:nvPr>
        </p:nvSpPr>
        <p:spPr/>
        <p:txBody>
          <a:bodyPr/>
          <a:lstStyle/>
          <a:p>
            <a:fld id="{043B8984-B025-446C-B916-6BDA4D4522B3}" type="slidenum">
              <a:rPr lang="en-US" smtClean="0"/>
              <a:t>2</a:t>
            </a:fld>
            <a:endParaRPr lang="en-US"/>
          </a:p>
        </p:txBody>
      </p:sp>
    </p:spTree>
    <p:extLst>
      <p:ext uri="{BB962C8B-B14F-4D97-AF65-F5344CB8AC3E}">
        <p14:creationId xmlns:p14="http://schemas.microsoft.com/office/powerpoint/2010/main" val="39824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Jeff	Steve Shadrach puts it well in our text, </a:t>
            </a:r>
            <a:r>
              <a:rPr lang="en-US" sz="1400" b="1" i="1" dirty="0"/>
              <a:t>The God Ask</a:t>
            </a:r>
            <a:r>
              <a:rPr lang="en-US" sz="1400" b="1" i="0" dirty="0"/>
              <a:t>. Read Steve’s quote. We will be circling</a:t>
            </a:r>
            <a:r>
              <a:rPr lang="en-US" sz="1400" b="1" i="0" baseline="0" dirty="0"/>
              <a:t> back to 	this important step in another video.</a:t>
            </a:r>
            <a:r>
              <a:rPr lang="en-US" sz="1400" b="1" dirty="0"/>
              <a:t>	</a:t>
            </a:r>
          </a:p>
        </p:txBody>
      </p:sp>
      <p:sp>
        <p:nvSpPr>
          <p:cNvPr id="4" name="Slide Number Placeholder 3"/>
          <p:cNvSpPr>
            <a:spLocks noGrp="1"/>
          </p:cNvSpPr>
          <p:nvPr>
            <p:ph type="sldNum" sz="quarter" idx="5"/>
          </p:nvPr>
        </p:nvSpPr>
        <p:spPr/>
        <p:txBody>
          <a:bodyPr/>
          <a:lstStyle/>
          <a:p>
            <a:fld id="{043B8984-B025-446C-B916-6BDA4D4522B3}" type="slidenum">
              <a:rPr lang="en-US" smtClean="0"/>
              <a:t>3</a:t>
            </a:fld>
            <a:endParaRPr lang="en-US"/>
          </a:p>
        </p:txBody>
      </p:sp>
    </p:spTree>
    <p:extLst>
      <p:ext uri="{BB962C8B-B14F-4D97-AF65-F5344CB8AC3E}">
        <p14:creationId xmlns:p14="http://schemas.microsoft.com/office/powerpoint/2010/main" val="101071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	This slide is yours for any brief comments.</a:t>
            </a:r>
          </a:p>
        </p:txBody>
      </p:sp>
      <p:sp>
        <p:nvSpPr>
          <p:cNvPr id="4" name="Slide Number Placeholder 3"/>
          <p:cNvSpPr>
            <a:spLocks noGrp="1"/>
          </p:cNvSpPr>
          <p:nvPr>
            <p:ph type="sldNum" sz="quarter" idx="5"/>
          </p:nvPr>
        </p:nvSpPr>
        <p:spPr/>
        <p:txBody>
          <a:bodyPr/>
          <a:lstStyle/>
          <a:p>
            <a:fld id="{043B8984-B025-446C-B916-6BDA4D4522B3}" type="slidenum">
              <a:rPr lang="en-US" smtClean="0"/>
              <a:t>4</a:t>
            </a:fld>
            <a:endParaRPr lang="en-US"/>
          </a:p>
        </p:txBody>
      </p:sp>
    </p:spTree>
    <p:extLst>
      <p:ext uri="{BB962C8B-B14F-4D97-AF65-F5344CB8AC3E}">
        <p14:creationId xmlns:p14="http://schemas.microsoft.com/office/powerpoint/2010/main" val="68866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Jeff	As you begin to reach out to potential team members, the process starts here, identifying as big a list 	of potential contacts as you can find.</a:t>
            </a:r>
            <a:r>
              <a:rPr lang="en-US" sz="1400" b="1" baseline="0" dirty="0"/>
              <a:t> We will provide more ideas in another video. But begin now to 	write down names and contact information for all the potential team member you can think of. Read 	slide.</a:t>
            </a:r>
            <a:endParaRPr lang="en-US" sz="1400" b="1" dirty="0"/>
          </a:p>
        </p:txBody>
      </p:sp>
      <p:sp>
        <p:nvSpPr>
          <p:cNvPr id="4" name="Slide Number Placeholder 3"/>
          <p:cNvSpPr>
            <a:spLocks noGrp="1"/>
          </p:cNvSpPr>
          <p:nvPr>
            <p:ph type="sldNum" sz="quarter" idx="5"/>
          </p:nvPr>
        </p:nvSpPr>
        <p:spPr/>
        <p:txBody>
          <a:bodyPr/>
          <a:lstStyle/>
          <a:p>
            <a:fld id="{043B8984-B025-446C-B916-6BDA4D4522B3}" type="slidenum">
              <a:rPr lang="en-US" smtClean="0"/>
              <a:t>5</a:t>
            </a:fld>
            <a:endParaRPr lang="en-US"/>
          </a:p>
        </p:txBody>
      </p:sp>
    </p:spTree>
    <p:extLst>
      <p:ext uri="{BB962C8B-B14F-4D97-AF65-F5344CB8AC3E}">
        <p14:creationId xmlns:p14="http://schemas.microsoft.com/office/powerpoint/2010/main" val="128824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	Back to you on this one.</a:t>
            </a:r>
          </a:p>
        </p:txBody>
      </p:sp>
      <p:sp>
        <p:nvSpPr>
          <p:cNvPr id="4" name="Slide Number Placeholder 3"/>
          <p:cNvSpPr>
            <a:spLocks noGrp="1"/>
          </p:cNvSpPr>
          <p:nvPr>
            <p:ph type="sldNum" sz="quarter" idx="5"/>
          </p:nvPr>
        </p:nvSpPr>
        <p:spPr/>
        <p:txBody>
          <a:bodyPr/>
          <a:lstStyle/>
          <a:p>
            <a:fld id="{043B8984-B025-446C-B916-6BDA4D4522B3}" type="slidenum">
              <a:rPr lang="en-US" smtClean="0"/>
              <a:t>6</a:t>
            </a:fld>
            <a:endParaRPr lang="en-US"/>
          </a:p>
        </p:txBody>
      </p:sp>
    </p:spTree>
    <p:extLst>
      <p:ext uri="{BB962C8B-B14F-4D97-AF65-F5344CB8AC3E}">
        <p14:creationId xmlns:p14="http://schemas.microsoft.com/office/powerpoint/2010/main" val="315205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Gordy	A brief description of what we have in mind here, and it’s important rational</a:t>
            </a:r>
            <a:r>
              <a:rPr lang="en-US" sz="1400" b="1" baseline="0" dirty="0"/>
              <a:t> (we do not want to 	surprise potential donors with an ask). Remember to mention that we will demo this.</a:t>
            </a:r>
            <a:endParaRPr lang="en-US" sz="1400" b="1" dirty="0"/>
          </a:p>
        </p:txBody>
      </p:sp>
      <p:sp>
        <p:nvSpPr>
          <p:cNvPr id="4" name="Slide Number Placeholder 3"/>
          <p:cNvSpPr>
            <a:spLocks noGrp="1"/>
          </p:cNvSpPr>
          <p:nvPr>
            <p:ph type="sldNum" sz="quarter" idx="5"/>
          </p:nvPr>
        </p:nvSpPr>
        <p:spPr/>
        <p:txBody>
          <a:bodyPr/>
          <a:lstStyle/>
          <a:p>
            <a:fld id="{043B8984-B025-446C-B916-6BDA4D4522B3}" type="slidenum">
              <a:rPr lang="en-US" smtClean="0"/>
              <a:t>7</a:t>
            </a:fld>
            <a:endParaRPr lang="en-US"/>
          </a:p>
        </p:txBody>
      </p:sp>
    </p:spTree>
    <p:extLst>
      <p:ext uri="{BB962C8B-B14F-4D97-AF65-F5344CB8AC3E}">
        <p14:creationId xmlns:p14="http://schemas.microsoft.com/office/powerpoint/2010/main" val="60590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Jeff	Read slide. There are endless ways of doing this, especially depending on the context of your ask 	opportunity. We will be discussing some of the ideas that have worked well in another video. 	</a:t>
            </a:r>
          </a:p>
        </p:txBody>
      </p:sp>
      <p:sp>
        <p:nvSpPr>
          <p:cNvPr id="4" name="Slide Number Placeholder 3"/>
          <p:cNvSpPr>
            <a:spLocks noGrp="1"/>
          </p:cNvSpPr>
          <p:nvPr>
            <p:ph type="sldNum" sz="quarter" idx="5"/>
          </p:nvPr>
        </p:nvSpPr>
        <p:spPr/>
        <p:txBody>
          <a:bodyPr/>
          <a:lstStyle/>
          <a:p>
            <a:fld id="{043B8984-B025-446C-B916-6BDA4D4522B3}" type="slidenum">
              <a:rPr lang="en-US" smtClean="0"/>
              <a:t>8</a:t>
            </a:fld>
            <a:endParaRPr lang="en-US"/>
          </a:p>
        </p:txBody>
      </p:sp>
    </p:spTree>
    <p:extLst>
      <p:ext uri="{BB962C8B-B14F-4D97-AF65-F5344CB8AC3E}">
        <p14:creationId xmlns:p14="http://schemas.microsoft.com/office/powerpoint/2010/main" val="372523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Gordy	You get the ‘bid</a:t>
            </a:r>
            <a:r>
              <a:rPr lang="en-US" b="1" baseline="0" dirty="0"/>
              <a:t> kahuna.’ This is one we may not come back to specifically, as it gets mentioned a lot. 	So take the time to go over all side of the triangle. Willing to make this one and others a discussion 	between us if you like. </a:t>
            </a:r>
            <a:endParaRPr lang="en-US" b="1" dirty="0"/>
          </a:p>
        </p:txBody>
      </p:sp>
      <p:sp>
        <p:nvSpPr>
          <p:cNvPr id="4" name="Slide Number Placeholder 3"/>
          <p:cNvSpPr>
            <a:spLocks noGrp="1"/>
          </p:cNvSpPr>
          <p:nvPr>
            <p:ph type="sldNum" sz="quarter" idx="5"/>
          </p:nvPr>
        </p:nvSpPr>
        <p:spPr/>
        <p:txBody>
          <a:bodyPr/>
          <a:lstStyle/>
          <a:p>
            <a:fld id="{043B8984-B025-446C-B916-6BDA4D4522B3}" type="slidenum">
              <a:rPr lang="en-US" smtClean="0"/>
              <a:t>9</a:t>
            </a:fld>
            <a:endParaRPr lang="en-US"/>
          </a:p>
        </p:txBody>
      </p:sp>
    </p:spTree>
    <p:extLst>
      <p:ext uri="{BB962C8B-B14F-4D97-AF65-F5344CB8AC3E}">
        <p14:creationId xmlns:p14="http://schemas.microsoft.com/office/powerpoint/2010/main" val="88246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0745C6-F3BE-4BBA-86A8-50F9CF9467D1}" type="datetimeFigureOut">
              <a:rPr lang="en-US" smtClean="0"/>
              <a:t>7/27/2021</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AB9F6D3F-1716-4B7C-AB34-D8308CE2EEA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645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0745C6-F3BE-4BBA-86A8-50F9CF9467D1}"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6D3F-1716-4B7C-AB34-D8308CE2EEA4}" type="slidenum">
              <a:rPr lang="en-US" smtClean="0"/>
              <a:t>‹#›</a:t>
            </a:fld>
            <a:endParaRPr lang="en-US"/>
          </a:p>
        </p:txBody>
      </p:sp>
    </p:spTree>
    <p:extLst>
      <p:ext uri="{BB962C8B-B14F-4D97-AF65-F5344CB8AC3E}">
        <p14:creationId xmlns:p14="http://schemas.microsoft.com/office/powerpoint/2010/main" val="164886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0745C6-F3BE-4BBA-86A8-50F9CF9467D1}"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6D3F-1716-4B7C-AB34-D8308CE2EEA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483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0745C6-F3BE-4BBA-86A8-50F9CF9467D1}"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6D3F-1716-4B7C-AB34-D8308CE2EEA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34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745C6-F3BE-4BBA-86A8-50F9CF9467D1}"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6D3F-1716-4B7C-AB34-D8308CE2EEA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87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0745C6-F3BE-4BBA-86A8-50F9CF9467D1}"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6D3F-1716-4B7C-AB34-D8308CE2EEA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21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0745C6-F3BE-4BBA-86A8-50F9CF9467D1}"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F6D3F-1716-4B7C-AB34-D8308CE2EEA4}" type="slidenum">
              <a:rPr lang="en-US" smtClean="0"/>
              <a:t>‹#›</a:t>
            </a:fld>
            <a:endParaRPr lang="en-US"/>
          </a:p>
        </p:txBody>
      </p:sp>
    </p:spTree>
    <p:extLst>
      <p:ext uri="{BB962C8B-B14F-4D97-AF65-F5344CB8AC3E}">
        <p14:creationId xmlns:p14="http://schemas.microsoft.com/office/powerpoint/2010/main" val="184527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0745C6-F3BE-4BBA-86A8-50F9CF9467D1}"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F6D3F-1716-4B7C-AB34-D8308CE2EEA4}" type="slidenum">
              <a:rPr lang="en-US" smtClean="0"/>
              <a:t>‹#›</a:t>
            </a:fld>
            <a:endParaRPr lang="en-US"/>
          </a:p>
        </p:txBody>
      </p:sp>
    </p:spTree>
    <p:extLst>
      <p:ext uri="{BB962C8B-B14F-4D97-AF65-F5344CB8AC3E}">
        <p14:creationId xmlns:p14="http://schemas.microsoft.com/office/powerpoint/2010/main" val="232508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745C6-F3BE-4BBA-86A8-50F9CF9467D1}"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F6D3F-1716-4B7C-AB34-D8308CE2EEA4}" type="slidenum">
              <a:rPr lang="en-US" smtClean="0"/>
              <a:t>‹#›</a:t>
            </a:fld>
            <a:endParaRPr lang="en-US"/>
          </a:p>
        </p:txBody>
      </p:sp>
    </p:spTree>
    <p:extLst>
      <p:ext uri="{BB962C8B-B14F-4D97-AF65-F5344CB8AC3E}">
        <p14:creationId xmlns:p14="http://schemas.microsoft.com/office/powerpoint/2010/main" val="167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0745C6-F3BE-4BBA-86A8-50F9CF9467D1}"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6D3F-1716-4B7C-AB34-D8308CE2EEA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71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260745C6-F3BE-4BBA-86A8-50F9CF9467D1}" type="datetimeFigureOut">
              <a:rPr lang="en-US" smtClean="0"/>
              <a:t>7/27/2021</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AB9F6D3F-1716-4B7C-AB34-D8308CE2EEA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511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60745C6-F3BE-4BBA-86A8-50F9CF9467D1}" type="datetimeFigureOut">
              <a:rPr lang="en-US" smtClean="0"/>
              <a:t>7/27/2021</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B9F6D3F-1716-4B7C-AB34-D8308CE2EEA4}" type="slidenum">
              <a:rPr lang="en-US" smtClean="0"/>
              <a:t>‹#›</a:t>
            </a:fld>
            <a:endParaRPr lang="en-US"/>
          </a:p>
        </p:txBody>
      </p:sp>
    </p:spTree>
    <p:extLst>
      <p:ext uri="{BB962C8B-B14F-4D97-AF65-F5344CB8AC3E}">
        <p14:creationId xmlns:p14="http://schemas.microsoft.com/office/powerpoint/2010/main" val="146435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929F-3356-41D7-81C9-4CC2FBFE2DA4}"/>
              </a:ext>
            </a:extLst>
          </p:cNvPr>
          <p:cNvSpPr>
            <a:spLocks noGrp="1"/>
          </p:cNvSpPr>
          <p:nvPr>
            <p:ph type="ctrTitle"/>
          </p:nvPr>
        </p:nvSpPr>
        <p:spPr/>
        <p:txBody>
          <a:bodyPr/>
          <a:lstStyle/>
          <a:p>
            <a:r>
              <a:rPr lang="en-US" dirty="0"/>
              <a:t>Partnership</a:t>
            </a:r>
            <a:br>
              <a:rPr lang="en-US" dirty="0"/>
            </a:br>
            <a:r>
              <a:rPr lang="en-US" dirty="0"/>
              <a:t>Development</a:t>
            </a:r>
            <a:br>
              <a:rPr lang="en-US" dirty="0"/>
            </a:br>
            <a:r>
              <a:rPr lang="en-US" dirty="0"/>
              <a:t>Overview</a:t>
            </a:r>
          </a:p>
        </p:txBody>
      </p:sp>
      <p:sp>
        <p:nvSpPr>
          <p:cNvPr id="3" name="Subtitle 2">
            <a:extLst>
              <a:ext uri="{FF2B5EF4-FFF2-40B4-BE49-F238E27FC236}">
                <a16:creationId xmlns:a16="http://schemas.microsoft.com/office/drawing/2014/main" id="{2036A7E6-E8AF-40DF-832B-234C18005A9C}"/>
              </a:ext>
            </a:extLst>
          </p:cNvPr>
          <p:cNvSpPr>
            <a:spLocks noGrp="1"/>
          </p:cNvSpPr>
          <p:nvPr>
            <p:ph type="subTitle" idx="1"/>
          </p:nvPr>
        </p:nvSpPr>
        <p:spPr>
          <a:xfrm>
            <a:off x="2425582" y="3611672"/>
            <a:ext cx="5618515" cy="977621"/>
          </a:xfrm>
        </p:spPr>
        <p:txBody>
          <a:bodyPr>
            <a:noAutofit/>
          </a:bodyPr>
          <a:lstStyle/>
          <a:p>
            <a:pPr algn="ctr"/>
            <a:r>
              <a:rPr lang="en-US" sz="2400" b="1" dirty="0">
                <a:solidFill>
                  <a:schemeClr val="accent1">
                    <a:lumMod val="75000"/>
                  </a:schemeClr>
                </a:solidFill>
              </a:rPr>
              <a:t>Ten Steps</a:t>
            </a:r>
          </a:p>
          <a:p>
            <a:endParaRPr lang="en-US" sz="2400" b="1" dirty="0">
              <a:solidFill>
                <a:schemeClr val="accent1">
                  <a:lumMod val="75000"/>
                </a:schemeClr>
              </a:solidFill>
            </a:endParaRPr>
          </a:p>
        </p:txBody>
      </p:sp>
    </p:spTree>
    <p:extLst>
      <p:ext uri="{BB962C8B-B14F-4D97-AF65-F5344CB8AC3E}">
        <p14:creationId xmlns:p14="http://schemas.microsoft.com/office/powerpoint/2010/main" val="323408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C332-9E92-4516-8AC3-641DDC101947}"/>
              </a:ext>
            </a:extLst>
          </p:cNvPr>
          <p:cNvSpPr>
            <a:spLocks noGrp="1"/>
          </p:cNvSpPr>
          <p:nvPr>
            <p:ph type="title"/>
          </p:nvPr>
        </p:nvSpPr>
        <p:spPr/>
        <p:txBody>
          <a:bodyPr/>
          <a:lstStyle/>
          <a:p>
            <a:r>
              <a:rPr lang="en-US" dirty="0"/>
              <a:t>9.  Ask follow-up </a:t>
            </a:r>
            <a:endParaRPr lang="en-US" sz="1400" b="1" dirty="0"/>
          </a:p>
        </p:txBody>
      </p:sp>
      <p:sp>
        <p:nvSpPr>
          <p:cNvPr id="3" name="Content Placeholder 2">
            <a:extLst>
              <a:ext uri="{FF2B5EF4-FFF2-40B4-BE49-F238E27FC236}">
                <a16:creationId xmlns:a16="http://schemas.microsoft.com/office/drawing/2014/main" id="{857B697F-D140-4E2F-9BA7-DC0D1B650F4B}"/>
              </a:ext>
            </a:extLst>
          </p:cNvPr>
          <p:cNvSpPr>
            <a:spLocks noGrp="1"/>
          </p:cNvSpPr>
          <p:nvPr>
            <p:ph idx="1"/>
          </p:nvPr>
        </p:nvSpPr>
        <p:spPr/>
        <p:txBody>
          <a:bodyPr>
            <a:normAutofit/>
          </a:bodyPr>
          <a:lstStyle/>
          <a:p>
            <a:r>
              <a:rPr lang="en-US" sz="2400" b="1" dirty="0"/>
              <a:t>Seeking an answer to your ask</a:t>
            </a:r>
          </a:p>
        </p:txBody>
      </p:sp>
    </p:spTree>
    <p:extLst>
      <p:ext uri="{BB962C8B-B14F-4D97-AF65-F5344CB8AC3E}">
        <p14:creationId xmlns:p14="http://schemas.microsoft.com/office/powerpoint/2010/main" val="52774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B938-F9BE-47BF-8797-E0D0C049117A}"/>
              </a:ext>
            </a:extLst>
          </p:cNvPr>
          <p:cNvSpPr>
            <a:spLocks noGrp="1"/>
          </p:cNvSpPr>
          <p:nvPr>
            <p:ph type="title"/>
          </p:nvPr>
        </p:nvSpPr>
        <p:spPr/>
        <p:txBody>
          <a:bodyPr/>
          <a:lstStyle/>
          <a:p>
            <a:r>
              <a:rPr lang="en-US" dirty="0"/>
              <a:t>10.  Donor care</a:t>
            </a:r>
          </a:p>
        </p:txBody>
      </p:sp>
      <p:sp>
        <p:nvSpPr>
          <p:cNvPr id="3" name="Content Placeholder 2">
            <a:extLst>
              <a:ext uri="{FF2B5EF4-FFF2-40B4-BE49-F238E27FC236}">
                <a16:creationId xmlns:a16="http://schemas.microsoft.com/office/drawing/2014/main" id="{1256D7D0-F5CE-4E74-9103-37684ADFA2A9}"/>
              </a:ext>
            </a:extLst>
          </p:cNvPr>
          <p:cNvSpPr>
            <a:spLocks noGrp="1"/>
          </p:cNvSpPr>
          <p:nvPr>
            <p:ph idx="1"/>
          </p:nvPr>
        </p:nvSpPr>
        <p:spPr/>
        <p:txBody>
          <a:bodyPr>
            <a:normAutofit/>
          </a:bodyPr>
          <a:lstStyle/>
          <a:p>
            <a:r>
              <a:rPr lang="en-US" sz="2400" b="1" dirty="0"/>
              <a:t>This is where all the ingredients of PD bake into something really delicious and satisfying, for you and for your team! </a:t>
            </a:r>
          </a:p>
          <a:p>
            <a:endParaRPr lang="en-US" sz="2400" b="1" dirty="0"/>
          </a:p>
        </p:txBody>
      </p:sp>
      <p:pic>
        <p:nvPicPr>
          <p:cNvPr id="5" name="Picture 4">
            <a:extLst>
              <a:ext uri="{FF2B5EF4-FFF2-40B4-BE49-F238E27FC236}">
                <a16:creationId xmlns:a16="http://schemas.microsoft.com/office/drawing/2014/main" id="{C8297AF9-711D-41EB-B765-F02CB13AA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491" y="3741039"/>
            <a:ext cx="3131656" cy="1670216"/>
          </a:xfrm>
          <a:prstGeom prst="rect">
            <a:avLst/>
          </a:prstGeom>
        </p:spPr>
      </p:pic>
      <p:pic>
        <p:nvPicPr>
          <p:cNvPr id="7" name="Picture 6">
            <a:extLst>
              <a:ext uri="{FF2B5EF4-FFF2-40B4-BE49-F238E27FC236}">
                <a16:creationId xmlns:a16="http://schemas.microsoft.com/office/drawing/2014/main" id="{9F9ABEF2-34E9-440F-90BC-3460740B32C1}"/>
              </a:ext>
            </a:extLst>
          </p:cNvPr>
          <p:cNvPicPr>
            <a:picLocks noChangeAspect="1"/>
          </p:cNvPicPr>
          <p:nvPr/>
        </p:nvPicPr>
        <p:blipFill rotWithShape="1">
          <a:blip r:embed="rId4">
            <a:extLst>
              <a:ext uri="{28A0092B-C50C-407E-A947-70E740481C1C}">
                <a14:useLocalDpi xmlns:a14="http://schemas.microsoft.com/office/drawing/2010/main" val="0"/>
              </a:ext>
            </a:extLst>
          </a:blip>
          <a:srcRect t="5101"/>
          <a:stretch/>
        </p:blipFill>
        <p:spPr>
          <a:xfrm>
            <a:off x="4573625" y="3741039"/>
            <a:ext cx="3131656" cy="1670216"/>
          </a:xfrm>
          <a:prstGeom prst="rect">
            <a:avLst/>
          </a:prstGeom>
        </p:spPr>
      </p:pic>
    </p:spTree>
    <p:extLst>
      <p:ext uri="{BB962C8B-B14F-4D97-AF65-F5344CB8AC3E}">
        <p14:creationId xmlns:p14="http://schemas.microsoft.com/office/powerpoint/2010/main" val="33466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C4E3-2181-42A5-A827-E848BC6C9385}"/>
              </a:ext>
            </a:extLst>
          </p:cNvPr>
          <p:cNvSpPr>
            <a:spLocks noGrp="1"/>
          </p:cNvSpPr>
          <p:nvPr>
            <p:ph type="title"/>
          </p:nvPr>
        </p:nvSpPr>
        <p:spPr/>
        <p:txBody>
          <a:bodyPr/>
          <a:lstStyle/>
          <a:p>
            <a:r>
              <a:rPr lang="en-US" dirty="0"/>
              <a:t>1.  prayer</a:t>
            </a:r>
          </a:p>
        </p:txBody>
      </p:sp>
      <p:sp>
        <p:nvSpPr>
          <p:cNvPr id="3" name="Content Placeholder 2">
            <a:extLst>
              <a:ext uri="{FF2B5EF4-FFF2-40B4-BE49-F238E27FC236}">
                <a16:creationId xmlns:a16="http://schemas.microsoft.com/office/drawing/2014/main" id="{D0F477C1-737E-43A0-B8CB-083663F98229}"/>
              </a:ext>
            </a:extLst>
          </p:cNvPr>
          <p:cNvSpPr>
            <a:spLocks noGrp="1"/>
          </p:cNvSpPr>
          <p:nvPr>
            <p:ph idx="1"/>
          </p:nvPr>
        </p:nvSpPr>
        <p:spPr/>
        <p:txBody>
          <a:bodyPr>
            <a:normAutofit/>
          </a:bodyPr>
          <a:lstStyle/>
          <a:p>
            <a:r>
              <a:rPr lang="en-US" sz="2400" b="1" dirty="0"/>
              <a:t>The P in PD reminds us that our #1 partner in the PD journey is God Himself!</a:t>
            </a:r>
          </a:p>
          <a:p>
            <a:pPr marL="0" indent="0">
              <a:buNone/>
            </a:pPr>
            <a:endParaRPr lang="en-US" sz="2400" b="1" dirty="0"/>
          </a:p>
        </p:txBody>
      </p:sp>
    </p:spTree>
    <p:extLst>
      <p:ext uri="{BB962C8B-B14F-4D97-AF65-F5344CB8AC3E}">
        <p14:creationId xmlns:p14="http://schemas.microsoft.com/office/powerpoint/2010/main" val="37679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F445-6725-4CC1-BD01-852B4416CEF6}"/>
              </a:ext>
            </a:extLst>
          </p:cNvPr>
          <p:cNvSpPr>
            <a:spLocks noGrp="1"/>
          </p:cNvSpPr>
          <p:nvPr>
            <p:ph type="title"/>
          </p:nvPr>
        </p:nvSpPr>
        <p:spPr/>
        <p:txBody>
          <a:bodyPr/>
          <a:lstStyle/>
          <a:p>
            <a:r>
              <a:rPr lang="en-US" dirty="0"/>
              <a:t>2.  Biblical perspective</a:t>
            </a:r>
          </a:p>
        </p:txBody>
      </p:sp>
      <p:sp>
        <p:nvSpPr>
          <p:cNvPr id="3" name="Content Placeholder 2">
            <a:extLst>
              <a:ext uri="{FF2B5EF4-FFF2-40B4-BE49-F238E27FC236}">
                <a16:creationId xmlns:a16="http://schemas.microsoft.com/office/drawing/2014/main" id="{2BBFD385-E298-4374-B75A-92D101FEDF91}"/>
              </a:ext>
            </a:extLst>
          </p:cNvPr>
          <p:cNvSpPr>
            <a:spLocks noGrp="1"/>
          </p:cNvSpPr>
          <p:nvPr>
            <p:ph idx="1"/>
          </p:nvPr>
        </p:nvSpPr>
        <p:spPr/>
        <p:txBody>
          <a:bodyPr>
            <a:normAutofit/>
          </a:bodyPr>
          <a:lstStyle/>
          <a:p>
            <a:pPr lvl="1"/>
            <a:r>
              <a:rPr lang="en-US" sz="2000" b="1" dirty="0"/>
              <a:t>“The thing that will make you or break you will be whether or not you have really studied the Scriptures and gained a rock-solid conviction that continuing to personally ask others to invest in you and your ministry is good, is right, and is biblical.”  —</a:t>
            </a:r>
            <a:r>
              <a:rPr lang="en-US" sz="2000" i="1" dirty="0"/>
              <a:t>The God Ask </a:t>
            </a:r>
            <a:r>
              <a:rPr lang="en-US" i="1" dirty="0"/>
              <a:t>(p. 58)</a:t>
            </a:r>
            <a:endParaRPr lang="en-US" sz="2000" b="1" dirty="0"/>
          </a:p>
        </p:txBody>
      </p:sp>
    </p:spTree>
    <p:extLst>
      <p:ext uri="{BB962C8B-B14F-4D97-AF65-F5344CB8AC3E}">
        <p14:creationId xmlns:p14="http://schemas.microsoft.com/office/powerpoint/2010/main" val="413633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062B-04F7-423A-8D13-55284AB8E990}"/>
              </a:ext>
            </a:extLst>
          </p:cNvPr>
          <p:cNvSpPr>
            <a:spLocks noGrp="1"/>
          </p:cNvSpPr>
          <p:nvPr>
            <p:ph type="title"/>
          </p:nvPr>
        </p:nvSpPr>
        <p:spPr/>
        <p:txBody>
          <a:bodyPr/>
          <a:lstStyle/>
          <a:p>
            <a:r>
              <a:rPr lang="en-US" dirty="0"/>
              <a:t>3.  Record-keeping</a:t>
            </a:r>
          </a:p>
        </p:txBody>
      </p:sp>
      <p:sp>
        <p:nvSpPr>
          <p:cNvPr id="3" name="Content Placeholder 2">
            <a:extLst>
              <a:ext uri="{FF2B5EF4-FFF2-40B4-BE49-F238E27FC236}">
                <a16:creationId xmlns:a16="http://schemas.microsoft.com/office/drawing/2014/main" id="{6A341CED-204A-4452-AB08-541679E247F6}"/>
              </a:ext>
            </a:extLst>
          </p:cNvPr>
          <p:cNvSpPr>
            <a:spLocks noGrp="1"/>
          </p:cNvSpPr>
          <p:nvPr>
            <p:ph idx="1"/>
          </p:nvPr>
        </p:nvSpPr>
        <p:spPr>
          <a:xfrm>
            <a:off x="1443491" y="2015733"/>
            <a:ext cx="6571343" cy="3920493"/>
          </a:xfrm>
        </p:spPr>
        <p:txBody>
          <a:bodyPr>
            <a:normAutofit/>
          </a:bodyPr>
          <a:lstStyle/>
          <a:p>
            <a:r>
              <a:rPr lang="en-US" sz="2400" b="1" dirty="0"/>
              <a:t>Keeping track of all aspects of your PD.</a:t>
            </a:r>
          </a:p>
        </p:txBody>
      </p:sp>
    </p:spTree>
    <p:extLst>
      <p:ext uri="{BB962C8B-B14F-4D97-AF65-F5344CB8AC3E}">
        <p14:creationId xmlns:p14="http://schemas.microsoft.com/office/powerpoint/2010/main" val="273298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6572-9090-4508-8EE7-BAA2D5630ED9}"/>
              </a:ext>
            </a:extLst>
          </p:cNvPr>
          <p:cNvSpPr>
            <a:spLocks noGrp="1"/>
          </p:cNvSpPr>
          <p:nvPr>
            <p:ph type="title"/>
          </p:nvPr>
        </p:nvSpPr>
        <p:spPr/>
        <p:txBody>
          <a:bodyPr/>
          <a:lstStyle/>
          <a:p>
            <a:r>
              <a:rPr lang="en-US" dirty="0"/>
              <a:t>4.  Identifying prospects</a:t>
            </a:r>
          </a:p>
        </p:txBody>
      </p:sp>
      <p:sp>
        <p:nvSpPr>
          <p:cNvPr id="3" name="Content Placeholder 2">
            <a:extLst>
              <a:ext uri="{FF2B5EF4-FFF2-40B4-BE49-F238E27FC236}">
                <a16:creationId xmlns:a16="http://schemas.microsoft.com/office/drawing/2014/main" id="{4962076F-7CD1-4AB3-BA27-E41ED063C521}"/>
              </a:ext>
            </a:extLst>
          </p:cNvPr>
          <p:cNvSpPr>
            <a:spLocks noGrp="1"/>
          </p:cNvSpPr>
          <p:nvPr>
            <p:ph idx="1"/>
          </p:nvPr>
        </p:nvSpPr>
        <p:spPr/>
        <p:txBody>
          <a:bodyPr>
            <a:normAutofit/>
          </a:bodyPr>
          <a:lstStyle/>
          <a:p>
            <a:r>
              <a:rPr lang="en-US" sz="2400" b="1" dirty="0"/>
              <a:t>Past experience tells us that you will need at least 100 potential supporters to reach a part-time budget and at least 200 for full-time.  </a:t>
            </a:r>
          </a:p>
        </p:txBody>
      </p:sp>
    </p:spTree>
    <p:extLst>
      <p:ext uri="{BB962C8B-B14F-4D97-AF65-F5344CB8AC3E}">
        <p14:creationId xmlns:p14="http://schemas.microsoft.com/office/powerpoint/2010/main" val="34094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7E9E-0B60-4AA2-9A9F-21FA4B20D7D5}"/>
              </a:ext>
            </a:extLst>
          </p:cNvPr>
          <p:cNvSpPr>
            <a:spLocks noGrp="1"/>
          </p:cNvSpPr>
          <p:nvPr>
            <p:ph type="title"/>
          </p:nvPr>
        </p:nvSpPr>
        <p:spPr/>
        <p:txBody>
          <a:bodyPr/>
          <a:lstStyle/>
          <a:p>
            <a:r>
              <a:rPr lang="en-US" dirty="0"/>
              <a:t>5.  Making contact</a:t>
            </a:r>
          </a:p>
        </p:txBody>
      </p:sp>
      <p:sp>
        <p:nvSpPr>
          <p:cNvPr id="3" name="Content Placeholder 2">
            <a:extLst>
              <a:ext uri="{FF2B5EF4-FFF2-40B4-BE49-F238E27FC236}">
                <a16:creationId xmlns:a16="http://schemas.microsoft.com/office/drawing/2014/main" id="{90B57261-E77F-400C-89E2-E16B69C3349D}"/>
              </a:ext>
            </a:extLst>
          </p:cNvPr>
          <p:cNvSpPr>
            <a:spLocks noGrp="1"/>
          </p:cNvSpPr>
          <p:nvPr>
            <p:ph idx="1"/>
          </p:nvPr>
        </p:nvSpPr>
        <p:spPr/>
        <p:txBody>
          <a:bodyPr>
            <a:normAutofit/>
          </a:bodyPr>
          <a:lstStyle/>
          <a:p>
            <a:r>
              <a:rPr lang="en-US" sz="2400" b="1" dirty="0"/>
              <a:t>Potential supporters need to know ahead of time that you intend to ask them for financial support.</a:t>
            </a:r>
          </a:p>
        </p:txBody>
      </p:sp>
    </p:spTree>
    <p:extLst>
      <p:ext uri="{BB962C8B-B14F-4D97-AF65-F5344CB8AC3E}">
        <p14:creationId xmlns:p14="http://schemas.microsoft.com/office/powerpoint/2010/main" val="427868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DB3D-9403-45B1-A975-41B3097CD2CD}"/>
              </a:ext>
            </a:extLst>
          </p:cNvPr>
          <p:cNvSpPr>
            <a:spLocks noGrp="1"/>
          </p:cNvSpPr>
          <p:nvPr>
            <p:ph type="title"/>
          </p:nvPr>
        </p:nvSpPr>
        <p:spPr>
          <a:xfrm>
            <a:off x="1443491" y="804520"/>
            <a:ext cx="6774534" cy="1049235"/>
          </a:xfrm>
        </p:spPr>
        <p:txBody>
          <a:bodyPr/>
          <a:lstStyle/>
          <a:p>
            <a:r>
              <a:rPr lang="en-US" dirty="0"/>
              <a:t>6.  Requesting an appointment</a:t>
            </a:r>
          </a:p>
        </p:txBody>
      </p:sp>
      <p:sp>
        <p:nvSpPr>
          <p:cNvPr id="3" name="Content Placeholder 2">
            <a:extLst>
              <a:ext uri="{FF2B5EF4-FFF2-40B4-BE49-F238E27FC236}">
                <a16:creationId xmlns:a16="http://schemas.microsoft.com/office/drawing/2014/main" id="{1FC55D63-9FCE-41E2-8E59-ACDE01B5CACA}"/>
              </a:ext>
            </a:extLst>
          </p:cNvPr>
          <p:cNvSpPr>
            <a:spLocks noGrp="1"/>
          </p:cNvSpPr>
          <p:nvPr>
            <p:ph idx="1"/>
          </p:nvPr>
        </p:nvSpPr>
        <p:spPr>
          <a:xfrm>
            <a:off x="1443491" y="2015733"/>
            <a:ext cx="6690859" cy="3450613"/>
          </a:xfrm>
        </p:spPr>
        <p:txBody>
          <a:bodyPr>
            <a:noAutofit/>
          </a:bodyPr>
          <a:lstStyle/>
          <a:p>
            <a:r>
              <a:rPr lang="en-US" sz="2400" b="1" dirty="0"/>
              <a:t>Asking for a face-to-face meeting (in-person or virtual) during which you will ask for financial support</a:t>
            </a:r>
          </a:p>
        </p:txBody>
      </p:sp>
    </p:spTree>
    <p:extLst>
      <p:ext uri="{BB962C8B-B14F-4D97-AF65-F5344CB8AC3E}">
        <p14:creationId xmlns:p14="http://schemas.microsoft.com/office/powerpoint/2010/main" val="7093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14A0-CEE2-446A-BD7C-6344BBB2CBD6}"/>
              </a:ext>
            </a:extLst>
          </p:cNvPr>
          <p:cNvSpPr>
            <a:spLocks noGrp="1"/>
          </p:cNvSpPr>
          <p:nvPr>
            <p:ph type="title"/>
          </p:nvPr>
        </p:nvSpPr>
        <p:spPr>
          <a:xfrm>
            <a:off x="1443490" y="804520"/>
            <a:ext cx="6820833" cy="1049235"/>
          </a:xfrm>
        </p:spPr>
        <p:txBody>
          <a:bodyPr/>
          <a:lstStyle/>
          <a:p>
            <a:r>
              <a:rPr lang="en-US" dirty="0"/>
              <a:t>7.  Preparing your presentation</a:t>
            </a:r>
          </a:p>
        </p:txBody>
      </p:sp>
      <p:sp>
        <p:nvSpPr>
          <p:cNvPr id="3" name="Content Placeholder 2">
            <a:extLst>
              <a:ext uri="{FF2B5EF4-FFF2-40B4-BE49-F238E27FC236}">
                <a16:creationId xmlns:a16="http://schemas.microsoft.com/office/drawing/2014/main" id="{A4DF1738-A7EB-44D7-8E0C-7214FA084536}"/>
              </a:ext>
            </a:extLst>
          </p:cNvPr>
          <p:cNvSpPr>
            <a:spLocks noGrp="1"/>
          </p:cNvSpPr>
          <p:nvPr>
            <p:ph idx="1"/>
          </p:nvPr>
        </p:nvSpPr>
        <p:spPr/>
        <p:txBody>
          <a:bodyPr>
            <a:normAutofit/>
          </a:bodyPr>
          <a:lstStyle/>
          <a:p>
            <a:r>
              <a:rPr lang="en-US" sz="2400" b="1" dirty="0"/>
              <a:t>Outlining/illustrating a presentation asking friends to join you financially in a strategic and effective means of fulfilling the Great Commission</a:t>
            </a:r>
          </a:p>
        </p:txBody>
      </p:sp>
    </p:spTree>
    <p:extLst>
      <p:ext uri="{BB962C8B-B14F-4D97-AF65-F5344CB8AC3E}">
        <p14:creationId xmlns:p14="http://schemas.microsoft.com/office/powerpoint/2010/main" val="419668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A435-503C-48CA-95C5-6055846BC59E}"/>
              </a:ext>
            </a:extLst>
          </p:cNvPr>
          <p:cNvSpPr>
            <a:spLocks noGrp="1"/>
          </p:cNvSpPr>
          <p:nvPr>
            <p:ph type="title"/>
          </p:nvPr>
        </p:nvSpPr>
        <p:spPr/>
        <p:txBody>
          <a:bodyPr/>
          <a:lstStyle/>
          <a:p>
            <a:r>
              <a:rPr lang="en-US" dirty="0"/>
              <a:t>8.  The God ask</a:t>
            </a:r>
          </a:p>
        </p:txBody>
      </p:sp>
      <p:pic>
        <p:nvPicPr>
          <p:cNvPr id="4" name="Picture 3">
            <a:extLst>
              <a:ext uri="{FF2B5EF4-FFF2-40B4-BE49-F238E27FC236}">
                <a16:creationId xmlns:a16="http://schemas.microsoft.com/office/drawing/2014/main" id="{B9E668D3-CA0B-429B-9D5C-157CF1BD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019" y="1941907"/>
            <a:ext cx="4152285" cy="4002922"/>
          </a:xfrm>
          <a:prstGeom prst="rect">
            <a:avLst/>
          </a:prstGeom>
        </p:spPr>
      </p:pic>
    </p:spTree>
    <p:extLst>
      <p:ext uri="{BB962C8B-B14F-4D97-AF65-F5344CB8AC3E}">
        <p14:creationId xmlns:p14="http://schemas.microsoft.com/office/powerpoint/2010/main" val="208695948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2C4E88FD39D849B8EE2CE2E30374AE" ma:contentTypeVersion="13" ma:contentTypeDescription="Create a new document." ma:contentTypeScope="" ma:versionID="24b55145cf8356e65453ee5158f6e56c">
  <xsd:schema xmlns:xsd="http://www.w3.org/2001/XMLSchema" xmlns:xs="http://www.w3.org/2001/XMLSchema" xmlns:p="http://schemas.microsoft.com/office/2006/metadata/properties" xmlns:ns3="2effea72-6210-43b7-8828-b6c0913f93b7" xmlns:ns4="88df623c-8e41-4811-b067-5fa9488874f1" targetNamespace="http://schemas.microsoft.com/office/2006/metadata/properties" ma:root="true" ma:fieldsID="0159a03aa7582bbcafecf44375317991" ns3:_="" ns4:_="">
    <xsd:import namespace="2effea72-6210-43b7-8828-b6c0913f93b7"/>
    <xsd:import namespace="88df623c-8e41-4811-b067-5fa9488874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fea72-6210-43b7-8828-b6c0913f93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df623c-8e41-4811-b067-5fa9488874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44011-ADDF-4968-95FC-56B5F5F7B6B0}">
  <ds:schemaRefs>
    <ds:schemaRef ds:uri="http://schemas.microsoft.com/sharepoint/v3/contenttype/forms"/>
  </ds:schemaRefs>
</ds:datastoreItem>
</file>

<file path=customXml/itemProps2.xml><?xml version="1.0" encoding="utf-8"?>
<ds:datastoreItem xmlns:ds="http://schemas.openxmlformats.org/officeDocument/2006/customXml" ds:itemID="{160C9E6E-BF66-4612-95AF-981326BAE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fea72-6210-43b7-8828-b6c0913f93b7"/>
    <ds:schemaRef ds:uri="88df623c-8e41-4811-b067-5fa948887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24E640-E7E4-4CAE-A508-7CAB400F89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214</TotalTime>
  <Words>783</Words>
  <Application>Microsoft Office PowerPoint</Application>
  <PresentationFormat>On-screen Show (4:3)</PresentationFormat>
  <Paragraphs>48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Gallery</vt:lpstr>
      <vt:lpstr>Partnership Development Overview</vt:lpstr>
      <vt:lpstr>1.  prayer</vt:lpstr>
      <vt:lpstr>2.  Biblical perspective</vt:lpstr>
      <vt:lpstr>3.  Record-keeping</vt:lpstr>
      <vt:lpstr>4.  Identifying prospects</vt:lpstr>
      <vt:lpstr>5.  Making contact</vt:lpstr>
      <vt:lpstr>6.  Requesting an appointment</vt:lpstr>
      <vt:lpstr>7.  Preparing your presentation</vt:lpstr>
      <vt:lpstr>8.  The God ask</vt:lpstr>
      <vt:lpstr>9.  Ask follow-up </vt:lpstr>
      <vt:lpstr>10.  Donor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steps in the PD process</dc:title>
  <dc:creator>Jeff Townsend</dc:creator>
  <cp:lastModifiedBy>Mickie Charlier</cp:lastModifiedBy>
  <cp:revision>19</cp:revision>
  <dcterms:created xsi:type="dcterms:W3CDTF">2018-07-13T16:13:38Z</dcterms:created>
  <dcterms:modified xsi:type="dcterms:W3CDTF">2021-07-27T22:11:21Z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0x010100752C4E88FD39D849B8EE2CE2E30374AE</vt:lpwstr>
  </property>
</Properties>
</file>