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2" r:id="rId6"/>
    <p:sldId id="295" r:id="rId7"/>
    <p:sldId id="294" r:id="rId8"/>
    <p:sldId id="297" r:id="rId9"/>
    <p:sldId id="299" r:id="rId10"/>
    <p:sldId id="289" r:id="rId11"/>
    <p:sldId id="291" r:id="rId12"/>
    <p:sldId id="266" r:id="rId13"/>
    <p:sldId id="259" r:id="rId14"/>
    <p:sldId id="267" r:id="rId15"/>
    <p:sldId id="284" r:id="rId16"/>
    <p:sldId id="285" r:id="rId17"/>
    <p:sldId id="263" r:id="rId18"/>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293" y="39"/>
      </p:cViewPr>
      <p:guideLst>
        <p:guide orient="horz" pos="2160"/>
        <p:guide pos="2880"/>
      </p:guideLst>
    </p:cSldViewPr>
  </p:slideViewPr>
  <p:notesTextViewPr>
    <p:cViewPr>
      <p:scale>
        <a:sx n="1" d="1"/>
        <a:sy n="1" d="1"/>
      </p:scale>
      <p:origin x="0" y="0"/>
    </p:cViewPr>
  </p:notesTextViewPr>
  <p:sorterViewPr>
    <p:cViewPr>
      <p:scale>
        <a:sx n="100" d="100"/>
        <a:sy n="100" d="100"/>
      </p:scale>
      <p:origin x="0" y="14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62069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27668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050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424617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2994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767209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05075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96623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33526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C24FF-3B99-485F-AAB7-0D87BEA2D68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288024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C24FF-3B99-485F-AAB7-0D87BEA2D68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340422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C24FF-3B99-485F-AAB7-0D87BEA2D68B}"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40621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C24FF-3B99-485F-AAB7-0D87BEA2D68B}"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77243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C24FF-3B99-485F-AAB7-0D87BEA2D68B}"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46530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1C24FF-3B99-485F-AAB7-0D87BEA2D68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372586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1C24FF-3B99-485F-AAB7-0D87BEA2D68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10CC-747C-4E88-ABEC-20370456C919}" type="slidenum">
              <a:rPr lang="en-US" smtClean="0"/>
              <a:t>‹#›</a:t>
            </a:fld>
            <a:endParaRPr lang="en-US"/>
          </a:p>
        </p:txBody>
      </p:sp>
    </p:spTree>
    <p:extLst>
      <p:ext uri="{BB962C8B-B14F-4D97-AF65-F5344CB8AC3E}">
        <p14:creationId xmlns:p14="http://schemas.microsoft.com/office/powerpoint/2010/main" val="149921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1C24FF-3B99-485F-AAB7-0D87BEA2D68B}" type="datetimeFigureOut">
              <a:rPr lang="en-US" smtClean="0"/>
              <a:t>7/22/2020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9E310CC-747C-4E88-ABEC-20370456C919}" type="slidenum">
              <a:rPr lang="en-US" smtClean="0"/>
              <a:t>‹#›</a:t>
            </a:fld>
            <a:endParaRPr lang="en-US"/>
          </a:p>
        </p:txBody>
      </p:sp>
    </p:spTree>
    <p:extLst>
      <p:ext uri="{BB962C8B-B14F-4D97-AF65-F5344CB8AC3E}">
        <p14:creationId xmlns:p14="http://schemas.microsoft.com/office/powerpoint/2010/main" val="1772931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04" y="1320201"/>
            <a:ext cx="3733171" cy="1017288"/>
          </a:xfrm>
          <a:prstGeom prst="rect">
            <a:avLst/>
          </a:prstGeom>
        </p:spPr>
      </p:pic>
      <p:pic>
        <p:nvPicPr>
          <p:cNvPr id="5" name="Picture 4" descr="A picture containing computer, table&#10;&#10;Description automatically generated">
            <a:extLst>
              <a:ext uri="{FF2B5EF4-FFF2-40B4-BE49-F238E27FC236}">
                <a16:creationId xmlns:a16="http://schemas.microsoft.com/office/drawing/2014/main" id="{0CC7371C-6C79-4EE6-B255-E3EE4B78E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05" y="4050833"/>
            <a:ext cx="4541002" cy="2349967"/>
          </a:xfrm>
          <a:prstGeom prst="rect">
            <a:avLst/>
          </a:prstGeom>
        </p:spPr>
      </p:pic>
      <p:sp>
        <p:nvSpPr>
          <p:cNvPr id="8" name="Title 7">
            <a:extLst>
              <a:ext uri="{FF2B5EF4-FFF2-40B4-BE49-F238E27FC236}">
                <a16:creationId xmlns:a16="http://schemas.microsoft.com/office/drawing/2014/main" id="{EC32984D-C12B-455C-BA48-F30CB5AF00E6}"/>
              </a:ext>
            </a:extLst>
          </p:cNvPr>
          <p:cNvSpPr>
            <a:spLocks noGrp="1"/>
          </p:cNvSpPr>
          <p:nvPr>
            <p:ph type="ctrTitle"/>
          </p:nvPr>
        </p:nvSpPr>
        <p:spPr>
          <a:xfrm>
            <a:off x="3581400" y="3446313"/>
            <a:ext cx="3680714" cy="1646302"/>
          </a:xfrm>
        </p:spPr>
        <p:txBody>
          <a:bodyPr/>
          <a:lstStyle/>
          <a:p>
            <a:r>
              <a:rPr lang="en-US" sz="4000" b="1" dirty="0">
                <a:solidFill>
                  <a:schemeClr val="tx1"/>
                </a:solidFill>
              </a:rPr>
              <a:t>Reaching</a:t>
            </a:r>
            <a:br>
              <a:rPr lang="en-US" sz="4000" b="1" dirty="0">
                <a:solidFill>
                  <a:schemeClr val="tx1"/>
                </a:solidFill>
              </a:rPr>
            </a:br>
            <a:r>
              <a:rPr lang="en-US" sz="4000" b="1" dirty="0">
                <a:solidFill>
                  <a:schemeClr val="tx1"/>
                </a:solidFill>
              </a:rPr>
              <a:t>International</a:t>
            </a:r>
            <a:br>
              <a:rPr lang="en-US" sz="4000" b="1" dirty="0">
                <a:solidFill>
                  <a:schemeClr val="tx1"/>
                </a:solidFill>
              </a:rPr>
            </a:br>
            <a:r>
              <a:rPr lang="en-US" sz="4000" b="1" dirty="0">
                <a:solidFill>
                  <a:schemeClr val="tx1"/>
                </a:solidFill>
              </a:rPr>
              <a:t>Students</a:t>
            </a:r>
            <a:br>
              <a:rPr lang="en-US" sz="4000" b="1" dirty="0">
                <a:solidFill>
                  <a:schemeClr val="tx1"/>
                </a:solidFill>
              </a:rPr>
            </a:br>
            <a:r>
              <a:rPr lang="en-US" sz="4000" b="1" dirty="0">
                <a:solidFill>
                  <a:schemeClr val="tx1"/>
                </a:solidFill>
              </a:rPr>
              <a:t>During</a:t>
            </a:r>
            <a:br>
              <a:rPr lang="en-US" sz="4000" b="1" dirty="0">
                <a:solidFill>
                  <a:schemeClr val="tx1"/>
                </a:solidFill>
              </a:rPr>
            </a:br>
            <a:r>
              <a:rPr lang="en-US" sz="4000" b="1" dirty="0">
                <a:solidFill>
                  <a:schemeClr val="tx1"/>
                </a:solidFill>
              </a:rPr>
              <a:t>COVID</a:t>
            </a:r>
          </a:p>
        </p:txBody>
      </p:sp>
    </p:spTree>
    <p:extLst>
      <p:ext uri="{BB962C8B-B14F-4D97-AF65-F5344CB8AC3E}">
        <p14:creationId xmlns:p14="http://schemas.microsoft.com/office/powerpoint/2010/main" val="329768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ISI Exists to . . .</a:t>
            </a:r>
          </a:p>
        </p:txBody>
      </p:sp>
      <p:sp>
        <p:nvSpPr>
          <p:cNvPr id="3" name="Content Placeholder 2"/>
          <p:cNvSpPr>
            <a:spLocks noGrp="1"/>
          </p:cNvSpPr>
          <p:nvPr>
            <p:ph idx="1"/>
          </p:nvPr>
        </p:nvSpPr>
        <p:spPr>
          <a:xfrm>
            <a:off x="609600" y="1600200"/>
            <a:ext cx="6629400" cy="4525963"/>
          </a:xfrm>
          <a:solidFill>
            <a:schemeClr val="accent6">
              <a:lumMod val="60000"/>
              <a:lumOff val="40000"/>
            </a:schemeClr>
          </a:solidFill>
        </p:spPr>
        <p:txBody>
          <a:bodyPr>
            <a:normAutofit/>
          </a:bodyPr>
          <a:lstStyle/>
          <a:p>
            <a:pPr marL="0" indent="0">
              <a:buNone/>
            </a:pPr>
            <a:r>
              <a:rPr lang="en-US" sz="2400" dirty="0">
                <a:solidFill>
                  <a:schemeClr val="tx1"/>
                </a:solidFill>
              </a:rPr>
              <a:t>. . . </a:t>
            </a:r>
            <a:r>
              <a:rPr lang="en-US" sz="2400" b="1" dirty="0">
                <a:solidFill>
                  <a:schemeClr val="tx1"/>
                </a:solidFill>
              </a:rPr>
              <a:t>share Christ's love with international students and to equip them for effective service in cooperation with the local church and others.</a:t>
            </a:r>
            <a:br>
              <a:rPr lang="en-US" sz="2400" b="1" dirty="0">
                <a:solidFill>
                  <a:schemeClr val="tx1"/>
                </a:solidFill>
              </a:rPr>
            </a:br>
            <a:endParaRPr lang="en-US" sz="2400" b="1"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5293360"/>
            <a:ext cx="3429000" cy="930348"/>
          </a:xfrm>
          <a:prstGeom prst="rect">
            <a:avLst/>
          </a:prstGeom>
        </p:spPr>
      </p:pic>
    </p:spTree>
    <p:extLst>
      <p:ext uri="{BB962C8B-B14F-4D97-AF65-F5344CB8AC3E}">
        <p14:creationId xmlns:p14="http://schemas.microsoft.com/office/powerpoint/2010/main" val="375342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br>
              <a:rPr lang="en-US" b="1" dirty="0">
                <a:solidFill>
                  <a:schemeClr val="tx1"/>
                </a:solidFill>
              </a:rPr>
            </a:br>
            <a:r>
              <a:rPr lang="en-US" b="1" dirty="0">
                <a:solidFill>
                  <a:schemeClr val="tx1"/>
                </a:solidFill>
              </a:rPr>
              <a:t>Today . . .</a:t>
            </a:r>
          </a:p>
        </p:txBody>
      </p:sp>
      <p:sp>
        <p:nvSpPr>
          <p:cNvPr id="3" name="Content Placeholder 2"/>
          <p:cNvSpPr>
            <a:spLocks noGrp="1"/>
          </p:cNvSpPr>
          <p:nvPr>
            <p:ph idx="1"/>
          </p:nvPr>
        </p:nvSpPr>
        <p:spPr>
          <a:xfrm>
            <a:off x="152400" y="1447800"/>
            <a:ext cx="7010400" cy="5105400"/>
          </a:xfrm>
        </p:spPr>
        <p:txBody>
          <a:bodyPr>
            <a:normAutofit/>
          </a:bodyPr>
          <a:lstStyle/>
          <a:p>
            <a:r>
              <a:rPr lang="en-US" sz="2400" b="1" dirty="0">
                <a:solidFill>
                  <a:schemeClr val="tx1"/>
                </a:solidFill>
              </a:rPr>
              <a:t>Nearly 400 staff </a:t>
            </a:r>
            <a:r>
              <a:rPr lang="en-US" sz="2400" b="1" dirty="0">
                <a:solidFill>
                  <a:schemeClr val="tx1"/>
                </a:solidFill>
                <a:latin typeface="Arial" panose="020B0604020202020204" pitchFamily="34" charset="0"/>
                <a:cs typeface="Arial" panose="020B0604020202020204" pitchFamily="34" charset="0"/>
              </a:rPr>
              <a:t>&amp;</a:t>
            </a:r>
            <a:r>
              <a:rPr lang="en-US" sz="2400" b="1" dirty="0">
                <a:solidFill>
                  <a:schemeClr val="tx1"/>
                </a:solidFill>
              </a:rPr>
              <a:t> Ministry Representatives, plus 24,000 volunteers, are ministering to international students on nearly a thousand campuses all across the US.</a:t>
            </a:r>
          </a:p>
          <a:p>
            <a:endParaRPr lang="en-US" sz="800" b="1" dirty="0">
              <a:solidFill>
                <a:schemeClr val="tx1"/>
              </a:solidFill>
            </a:endParaRPr>
          </a:p>
          <a:p>
            <a:r>
              <a:rPr lang="en-US" sz="2400" b="1" dirty="0">
                <a:solidFill>
                  <a:schemeClr val="tx1"/>
                </a:solidFill>
              </a:rPr>
              <a:t>Thus the task is huge!</a:t>
            </a:r>
          </a:p>
          <a:p>
            <a:endParaRPr lang="en-US" sz="800" b="1" dirty="0">
              <a:solidFill>
                <a:schemeClr val="tx1"/>
              </a:solidFill>
            </a:endParaRPr>
          </a:p>
          <a:p>
            <a:r>
              <a:rPr lang="en-US" sz="2400" b="1" dirty="0">
                <a:solidFill>
                  <a:schemeClr val="tx1"/>
                </a:solidFill>
              </a:rPr>
              <a:t>The task is also strategic!</a:t>
            </a:r>
            <a:endParaRPr lang="en-US" sz="2400" dirty="0">
              <a:solidFill>
                <a:schemeClr val="tx1"/>
              </a:solidFill>
              <a:effectLst>
                <a:outerShdw blurRad="38100" dist="38100" dir="2700000" algn="tl">
                  <a:srgbClr val="000000">
                    <a:alpha val="43137"/>
                  </a:srgbClr>
                </a:outerShdw>
              </a:effectLst>
            </a:endParaRPr>
          </a:p>
          <a:p>
            <a:pPr marL="457200" lvl="1" indent="0">
              <a:buNone/>
            </a:pPr>
            <a:r>
              <a:rPr lang="en-US" sz="2400" b="1" dirty="0">
                <a:solidFill>
                  <a:schemeClr val="tx1"/>
                </a:solidFill>
              </a:rPr>
              <a:t>  </a:t>
            </a:r>
          </a:p>
          <a:p>
            <a:pPr marL="0" indent="0">
              <a:buNone/>
            </a:pPr>
            <a:endParaRPr lang="en-US" b="1" dirty="0">
              <a:solidFill>
                <a:srgbClr val="002060"/>
              </a:solidFill>
            </a:endParaRPr>
          </a:p>
        </p:txBody>
      </p:sp>
    </p:spTree>
    <p:extLst>
      <p:ext uri="{BB962C8B-B14F-4D97-AF65-F5344CB8AC3E}">
        <p14:creationId xmlns:p14="http://schemas.microsoft.com/office/powerpoint/2010/main" val="49911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The 10/40 Window*</a:t>
            </a:r>
          </a:p>
        </p:txBody>
      </p:sp>
      <p:sp>
        <p:nvSpPr>
          <p:cNvPr id="5" name="Content Placeholder 4"/>
          <p:cNvSpPr>
            <a:spLocks noGrp="1"/>
          </p:cNvSpPr>
          <p:nvPr>
            <p:ph idx="1"/>
          </p:nvPr>
        </p:nvSpPr>
        <p:spPr>
          <a:xfrm>
            <a:off x="228600" y="2819400"/>
            <a:ext cx="8229600" cy="39624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sz="2400" b="1" dirty="0">
                <a:solidFill>
                  <a:schemeClr val="tx1"/>
                </a:solidFill>
              </a:rPr>
              <a:t>*</a:t>
            </a:r>
            <a:r>
              <a:rPr lang="en-US" sz="2400" dirty="0">
                <a:solidFill>
                  <a:schemeClr val="tx1"/>
                </a:solidFill>
              </a:rPr>
              <a:t>The </a:t>
            </a:r>
            <a:r>
              <a:rPr lang="en-US" sz="2400" b="1" dirty="0">
                <a:solidFill>
                  <a:schemeClr val="tx1"/>
                </a:solidFill>
              </a:rPr>
              <a:t>10/40 Window</a:t>
            </a:r>
            <a:r>
              <a:rPr lang="en-US" sz="2400" dirty="0">
                <a:solidFill>
                  <a:schemeClr val="tx1"/>
                </a:solidFill>
              </a:rPr>
              <a:t> is a term coined by Christian missionary strategist Luis Bush in 1990 to refer to those regions of the eastern hemisphere, plus the European and African part of the western hemisphere, located between 10 and 40 degrees north of the equator.</a:t>
            </a:r>
            <a:endParaRPr lang="en-US" sz="2400" b="1" dirty="0">
              <a:solidFill>
                <a:schemeClr val="tx1"/>
              </a:solidFill>
            </a:endParaRPr>
          </a:p>
        </p:txBody>
      </p:sp>
      <p:pic>
        <p:nvPicPr>
          <p:cNvPr id="3" name="Picture 2"/>
          <p:cNvPicPr>
            <a:picLocks noChangeAspect="1"/>
          </p:cNvPicPr>
          <p:nvPr/>
        </p:nvPicPr>
        <p:blipFill>
          <a:blip r:embed="rId2"/>
          <a:stretch>
            <a:fillRect/>
          </a:stretch>
        </p:blipFill>
        <p:spPr>
          <a:xfrm>
            <a:off x="1466850" y="1562100"/>
            <a:ext cx="6153150" cy="2247900"/>
          </a:xfrm>
          <a:prstGeom prst="rect">
            <a:avLst/>
          </a:prstGeom>
        </p:spPr>
      </p:pic>
    </p:spTree>
    <p:extLst>
      <p:ext uri="{BB962C8B-B14F-4D97-AF65-F5344CB8AC3E}">
        <p14:creationId xmlns:p14="http://schemas.microsoft.com/office/powerpoint/2010/main" val="394271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b="1" dirty="0">
                <a:solidFill>
                  <a:schemeClr val="tx1"/>
                </a:solidFill>
              </a:rPr>
              <a:t>The 10/40 Window and</a:t>
            </a:r>
            <a:br>
              <a:rPr lang="en-US" b="1" dirty="0">
                <a:solidFill>
                  <a:schemeClr val="tx1"/>
                </a:solidFill>
              </a:rPr>
            </a:br>
            <a:r>
              <a:rPr lang="en-US" b="1" dirty="0">
                <a:solidFill>
                  <a:schemeClr val="tx1"/>
                </a:solidFill>
              </a:rPr>
              <a:t>International Students</a:t>
            </a:r>
          </a:p>
        </p:txBody>
      </p:sp>
      <p:sp>
        <p:nvSpPr>
          <p:cNvPr id="3" name="Content Placeholder 2"/>
          <p:cNvSpPr>
            <a:spLocks noGrp="1"/>
          </p:cNvSpPr>
          <p:nvPr>
            <p:ph idx="1"/>
          </p:nvPr>
        </p:nvSpPr>
        <p:spPr>
          <a:xfrm>
            <a:off x="76200" y="1676400"/>
            <a:ext cx="8229600" cy="4068763"/>
          </a:xfrm>
        </p:spPr>
        <p:txBody>
          <a:bodyPr/>
          <a:lstStyle/>
          <a:p>
            <a:r>
              <a:rPr lang="en-US" sz="2400" b="1" dirty="0">
                <a:solidFill>
                  <a:srgbClr val="002060"/>
                </a:solidFill>
              </a:rPr>
              <a:t>97% of the least evangelized world resides in the 10/40 Window</a:t>
            </a:r>
          </a:p>
          <a:p>
            <a:pPr marL="0" indent="0">
              <a:buNone/>
            </a:pPr>
            <a:endParaRPr lang="en-US" sz="800" b="1" dirty="0"/>
          </a:p>
          <a:p>
            <a:r>
              <a:rPr lang="en-US" sz="2400" b="1" dirty="0"/>
              <a:t>Many countries in the 10/40 Window are closed to missionary access. But . . .</a:t>
            </a:r>
          </a:p>
          <a:p>
            <a:pPr marL="0" indent="0">
              <a:buNone/>
            </a:pPr>
            <a:endParaRPr lang="en-US" sz="800" b="1" dirty="0"/>
          </a:p>
          <a:p>
            <a:r>
              <a:rPr lang="en-US" sz="2400" b="1" dirty="0">
                <a:solidFill>
                  <a:srgbClr val="C00000"/>
                </a:solidFill>
              </a:rPr>
              <a:t>60% of international students are from these least evangelized, limited access countries.</a:t>
            </a:r>
          </a:p>
          <a:p>
            <a:endParaRPr lang="en-US" b="1" dirty="0">
              <a:solidFill>
                <a:srgbClr val="002060"/>
              </a:solidFill>
            </a:endParaRPr>
          </a:p>
          <a:p>
            <a:pPr marL="0" indent="0">
              <a:buNone/>
            </a:pPr>
            <a:endParaRPr lang="en-US" sz="800" b="1" dirty="0"/>
          </a:p>
          <a:p>
            <a:endParaRPr lang="en-US" b="1" dirty="0"/>
          </a:p>
          <a:p>
            <a:endParaRPr lang="en-US" b="1" dirty="0"/>
          </a:p>
          <a:p>
            <a:pPr marL="0" indent="0">
              <a:buNone/>
            </a:pPr>
            <a:endParaRPr lang="en-US" b="1" dirty="0"/>
          </a:p>
        </p:txBody>
      </p:sp>
    </p:spTree>
    <p:extLst>
      <p:ext uri="{BB962C8B-B14F-4D97-AF65-F5344CB8AC3E}">
        <p14:creationId xmlns:p14="http://schemas.microsoft.com/office/powerpoint/2010/main" val="23203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80">
                                          <p:stCondLst>
                                            <p:cond delay="0"/>
                                          </p:stCondLst>
                                        </p:cTn>
                                        <p:tgtEl>
                                          <p:spTgt spid="3">
                                            <p:txEl>
                                              <p:pRg st="4" end="4"/>
                                            </p:txEl>
                                          </p:spTgt>
                                        </p:tgtEl>
                                      </p:cBhvr>
                                    </p:animEffect>
                                    <p:anim calcmode="lin" valueType="num">
                                      <p:cBhvr>
                                        <p:cTn id="2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4" end="4"/>
                                            </p:txEl>
                                          </p:spTgt>
                                        </p:tgtEl>
                                      </p:cBhvr>
                                      <p:to x="100000" y="60000"/>
                                    </p:animScale>
                                    <p:animScale>
                                      <p:cBhvr>
                                        <p:cTn id="26" dur="166" decel="50000">
                                          <p:stCondLst>
                                            <p:cond delay="676"/>
                                          </p:stCondLst>
                                        </p:cTn>
                                        <p:tgtEl>
                                          <p:spTgt spid="3">
                                            <p:txEl>
                                              <p:pRg st="4" end="4"/>
                                            </p:txEl>
                                          </p:spTgt>
                                        </p:tgtEl>
                                      </p:cBhvr>
                                      <p:to x="100000" y="100000"/>
                                    </p:animScale>
                                    <p:animScale>
                                      <p:cBhvr>
                                        <p:cTn id="27" dur="26">
                                          <p:stCondLst>
                                            <p:cond delay="1312"/>
                                          </p:stCondLst>
                                        </p:cTn>
                                        <p:tgtEl>
                                          <p:spTgt spid="3">
                                            <p:txEl>
                                              <p:pRg st="4" end="4"/>
                                            </p:txEl>
                                          </p:spTgt>
                                        </p:tgtEl>
                                      </p:cBhvr>
                                      <p:to x="100000" y="80000"/>
                                    </p:animScale>
                                    <p:animScale>
                                      <p:cBhvr>
                                        <p:cTn id="28" dur="166" decel="50000">
                                          <p:stCondLst>
                                            <p:cond delay="1338"/>
                                          </p:stCondLst>
                                        </p:cTn>
                                        <p:tgtEl>
                                          <p:spTgt spid="3">
                                            <p:txEl>
                                              <p:pRg st="4" end="4"/>
                                            </p:txEl>
                                          </p:spTgt>
                                        </p:tgtEl>
                                      </p:cBhvr>
                                      <p:to x="100000" y="100000"/>
                                    </p:animScale>
                                    <p:animScale>
                                      <p:cBhvr>
                                        <p:cTn id="29" dur="26">
                                          <p:stCondLst>
                                            <p:cond delay="1642"/>
                                          </p:stCondLst>
                                        </p:cTn>
                                        <p:tgtEl>
                                          <p:spTgt spid="3">
                                            <p:txEl>
                                              <p:pRg st="4" end="4"/>
                                            </p:txEl>
                                          </p:spTgt>
                                        </p:tgtEl>
                                      </p:cBhvr>
                                      <p:to x="100000" y="90000"/>
                                    </p:animScale>
                                    <p:animScale>
                                      <p:cBhvr>
                                        <p:cTn id="30" dur="166" decel="50000">
                                          <p:stCondLst>
                                            <p:cond delay="1668"/>
                                          </p:stCondLst>
                                        </p:cTn>
                                        <p:tgtEl>
                                          <p:spTgt spid="3">
                                            <p:txEl>
                                              <p:pRg st="4" end="4"/>
                                            </p:txEl>
                                          </p:spTgt>
                                        </p:tgtEl>
                                      </p:cBhvr>
                                      <p:to x="100000" y="100000"/>
                                    </p:animScale>
                                    <p:animScale>
                                      <p:cBhvr>
                                        <p:cTn id="31" dur="26">
                                          <p:stCondLst>
                                            <p:cond delay="1808"/>
                                          </p:stCondLst>
                                        </p:cTn>
                                        <p:tgtEl>
                                          <p:spTgt spid="3">
                                            <p:txEl>
                                              <p:pRg st="4" end="4"/>
                                            </p:txEl>
                                          </p:spTgt>
                                        </p:tgtEl>
                                      </p:cBhvr>
                                      <p:to x="100000" y="95000"/>
                                    </p:animScale>
                                    <p:animScale>
                                      <p:cBhvr>
                                        <p:cTn id="3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5318052"/>
            <a:ext cx="3429000" cy="930348"/>
          </a:xfrm>
          <a:prstGeom prst="rect">
            <a:avLst/>
          </a:prstGeom>
        </p:spPr>
      </p:pic>
      <p:sp>
        <p:nvSpPr>
          <p:cNvPr id="8" name="Title 7">
            <a:extLst>
              <a:ext uri="{FF2B5EF4-FFF2-40B4-BE49-F238E27FC236}">
                <a16:creationId xmlns:a16="http://schemas.microsoft.com/office/drawing/2014/main" id="{1186C162-31A8-466A-A7CF-EECD7D7D7B18}"/>
              </a:ext>
            </a:extLst>
          </p:cNvPr>
          <p:cNvSpPr>
            <a:spLocks noGrp="1"/>
          </p:cNvSpPr>
          <p:nvPr>
            <p:ph type="title"/>
          </p:nvPr>
        </p:nvSpPr>
        <p:spPr>
          <a:xfrm>
            <a:off x="609599" y="609600"/>
            <a:ext cx="6347713" cy="2209800"/>
          </a:xfrm>
        </p:spPr>
        <p:txBody>
          <a:bodyPr/>
          <a:lstStyle/>
          <a:p>
            <a:r>
              <a:rPr lang="en-US" b="1" dirty="0">
                <a:solidFill>
                  <a:schemeClr val="tx1"/>
                </a:solidFill>
              </a:rPr>
              <a:t>Personalize with information about your ISI ministry . . .</a:t>
            </a:r>
          </a:p>
        </p:txBody>
      </p:sp>
    </p:spTree>
    <p:extLst>
      <p:ext uri="{BB962C8B-B14F-4D97-AF65-F5344CB8AC3E}">
        <p14:creationId xmlns:p14="http://schemas.microsoft.com/office/powerpoint/2010/main" val="1382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98445"/>
            <a:ext cx="3836575" cy="1311664"/>
          </a:xfrm>
        </p:spPr>
        <p:txBody>
          <a:bodyPr>
            <a:normAutofit/>
          </a:bodyPr>
          <a:lstStyle/>
          <a:p>
            <a:pPr>
              <a:lnSpc>
                <a:spcPct val="90000"/>
              </a:lnSpc>
            </a:pPr>
            <a:r>
              <a:rPr lang="en-US" b="1" dirty="0">
                <a:solidFill>
                  <a:srgbClr val="000000"/>
                </a:solidFill>
              </a:rPr>
              <a:t>Do you know? </a:t>
            </a:r>
          </a:p>
        </p:txBody>
      </p:sp>
      <p:sp>
        <p:nvSpPr>
          <p:cNvPr id="3" name="Content Placeholder 2"/>
          <p:cNvSpPr>
            <a:spLocks noGrp="1"/>
          </p:cNvSpPr>
          <p:nvPr>
            <p:ph idx="1"/>
          </p:nvPr>
        </p:nvSpPr>
        <p:spPr>
          <a:xfrm>
            <a:off x="971550" y="2298768"/>
            <a:ext cx="3752850" cy="2860573"/>
          </a:xfrm>
        </p:spPr>
        <p:txBody>
          <a:bodyPr anchor="ctr">
            <a:normAutofit/>
          </a:bodyPr>
          <a:lstStyle/>
          <a:p>
            <a:pPr marL="0" indent="0">
              <a:buNone/>
            </a:pPr>
            <a:r>
              <a:rPr lang="en-US" sz="2400" b="1" dirty="0">
                <a:solidFill>
                  <a:srgbClr val="000000"/>
                </a:solidFill>
              </a:rPr>
              <a:t>Nearly half the world’s heads of state were at one time international students in the US, including Jordan’s King Abdullah II.  </a:t>
            </a:r>
          </a:p>
          <a:p>
            <a:pPr marL="0" indent="0">
              <a:buNone/>
            </a:pPr>
            <a:endParaRPr lang="en-US" sz="1700" b="1" dirty="0">
              <a:solidFill>
                <a:srgbClr val="000000"/>
              </a:solidFill>
            </a:endParaRPr>
          </a:p>
        </p:txBody>
      </p:sp>
      <p:pic>
        <p:nvPicPr>
          <p:cNvPr id="4" name="Picture 3"/>
          <p:cNvPicPr>
            <a:picLocks noChangeAspect="1"/>
          </p:cNvPicPr>
          <p:nvPr/>
        </p:nvPicPr>
        <p:blipFill rotWithShape="1">
          <a:blip r:embed="rId2"/>
          <a:srcRect l="4888" r="39388" b="1"/>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8834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Traditional Missions Model</a:t>
            </a:r>
            <a:br>
              <a:rPr lang="en-US" b="1" dirty="0">
                <a:solidFill>
                  <a:schemeClr val="tx1"/>
                </a:solidFill>
              </a:rPr>
            </a:br>
            <a:r>
              <a:rPr lang="en-US" sz="2800" i="1" dirty="0">
                <a:solidFill>
                  <a:srgbClr val="0070C0"/>
                </a:solidFill>
              </a:rPr>
              <a:t>We go there</a:t>
            </a:r>
            <a:endParaRPr lang="en-US" i="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609599" y="1949649"/>
            <a:ext cx="6768705" cy="3384352"/>
          </a:xfrm>
          <a:prstGeom prst="rect">
            <a:avLst/>
          </a:prstGeom>
        </p:spPr>
      </p:pic>
      <p:cxnSp>
        <p:nvCxnSpPr>
          <p:cNvPr id="6" name="Straight Arrow Connector 5"/>
          <p:cNvCxnSpPr>
            <a:cxnSpLocks/>
          </p:cNvCxnSpPr>
          <p:nvPr/>
        </p:nvCxnSpPr>
        <p:spPr>
          <a:xfrm>
            <a:off x="2057400" y="3505200"/>
            <a:ext cx="3657600" cy="192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2057400" y="3505200"/>
            <a:ext cx="3200400" cy="2667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057400" y="3505200"/>
            <a:ext cx="762000" cy="9093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88672" y="3552389"/>
            <a:ext cx="3429000" cy="457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2057400" y="3505200"/>
            <a:ext cx="2375972" cy="533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2057400" y="3124200"/>
            <a:ext cx="2286000" cy="381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48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ISI Missions Model – Part 1</a:t>
            </a:r>
            <a:br>
              <a:rPr lang="en-US" b="1" dirty="0">
                <a:solidFill>
                  <a:schemeClr val="tx1"/>
                </a:solidFill>
              </a:rPr>
            </a:br>
            <a:r>
              <a:rPr lang="en-US" sz="2800" i="1" dirty="0">
                <a:solidFill>
                  <a:srgbClr val="0070C0"/>
                </a:solidFill>
              </a:rPr>
              <a:t>They come here</a:t>
            </a:r>
            <a:endParaRPr lang="en-US" b="1"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838200" y="1752600"/>
            <a:ext cx="6551611" cy="3352006"/>
          </a:xfrm>
          <a:prstGeom prst="rect">
            <a:avLst/>
          </a:prstGeom>
        </p:spPr>
      </p:pic>
      <p:cxnSp>
        <p:nvCxnSpPr>
          <p:cNvPr id="6" name="Straight Arrow Connector 5"/>
          <p:cNvCxnSpPr>
            <a:cxnSpLocks/>
          </p:cNvCxnSpPr>
          <p:nvPr/>
        </p:nvCxnSpPr>
        <p:spPr>
          <a:xfrm flipH="1" flipV="1">
            <a:off x="2209800" y="3183136"/>
            <a:ext cx="3543297" cy="1356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flipV="1">
            <a:off x="1981200" y="3219370"/>
            <a:ext cx="3429000" cy="3107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flipV="1">
            <a:off x="1905000" y="3209480"/>
            <a:ext cx="838200" cy="1146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2362200" y="2971800"/>
            <a:ext cx="2057400" cy="2401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flipV="1">
            <a:off x="2133600" y="3265090"/>
            <a:ext cx="3962402" cy="10021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flipV="1">
            <a:off x="2209800" y="3364487"/>
            <a:ext cx="2209800" cy="8588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49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ISI Missions Model – Part 2</a:t>
            </a:r>
            <a:br>
              <a:rPr lang="en-US" b="1" dirty="0">
                <a:solidFill>
                  <a:schemeClr val="tx1"/>
                </a:solidFill>
              </a:rPr>
            </a:br>
            <a:r>
              <a:rPr lang="en-US" sz="2800" i="1" dirty="0">
                <a:solidFill>
                  <a:srgbClr val="0070C0"/>
                </a:solidFill>
              </a:rPr>
              <a:t>They go as missionaries to their home</a:t>
            </a:r>
            <a:endParaRPr lang="en-US" b="1"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365761" y="1828800"/>
            <a:ext cx="6934200" cy="3467099"/>
          </a:xfrm>
          <a:prstGeom prst="rect">
            <a:avLst/>
          </a:prstGeom>
        </p:spPr>
      </p:pic>
      <p:cxnSp>
        <p:nvCxnSpPr>
          <p:cNvPr id="6" name="Straight Arrow Connector 5"/>
          <p:cNvCxnSpPr>
            <a:cxnSpLocks/>
          </p:cNvCxnSpPr>
          <p:nvPr/>
        </p:nvCxnSpPr>
        <p:spPr>
          <a:xfrm>
            <a:off x="1752600" y="3276600"/>
            <a:ext cx="3810000" cy="152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1752600" y="3314700"/>
            <a:ext cx="3429000" cy="342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1752600" y="3276600"/>
            <a:ext cx="762000" cy="1066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1752600" y="3314700"/>
            <a:ext cx="2514600" cy="723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1828799" y="3314700"/>
            <a:ext cx="4038601" cy="6477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1752600" y="3048000"/>
            <a:ext cx="2514600" cy="228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48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ISI Missions Model – Part 3</a:t>
            </a:r>
            <a:br>
              <a:rPr lang="en-US" b="1" dirty="0">
                <a:solidFill>
                  <a:schemeClr val="tx1"/>
                </a:solidFill>
              </a:rPr>
            </a:br>
            <a:r>
              <a:rPr lang="en-US" sz="2800" i="1" dirty="0">
                <a:solidFill>
                  <a:srgbClr val="0070C0"/>
                </a:solidFill>
              </a:rPr>
              <a:t>We visit returnees to encourage them</a:t>
            </a:r>
            <a:endParaRPr lang="en-US" b="1"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325277" y="1981200"/>
            <a:ext cx="7066123" cy="3479800"/>
          </a:xfrm>
          <a:prstGeom prst="rect">
            <a:avLst/>
          </a:prstGeom>
        </p:spPr>
      </p:pic>
      <p:cxnSp>
        <p:nvCxnSpPr>
          <p:cNvPr id="6" name="Straight Arrow Connector 5"/>
          <p:cNvCxnSpPr>
            <a:cxnSpLocks/>
            <a:endCxn id="5" idx="1"/>
          </p:cNvCxnSpPr>
          <p:nvPr/>
        </p:nvCxnSpPr>
        <p:spPr>
          <a:xfrm>
            <a:off x="1997274" y="3497857"/>
            <a:ext cx="3793926" cy="1274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endCxn id="13" idx="1"/>
          </p:cNvCxnSpPr>
          <p:nvPr/>
        </p:nvCxnSpPr>
        <p:spPr>
          <a:xfrm>
            <a:off x="2057400" y="3505200"/>
            <a:ext cx="3009900" cy="3121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1600200" y="3429000"/>
            <a:ext cx="3893910" cy="6418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91200" y="3440668"/>
            <a:ext cx="1905000" cy="369332"/>
          </a:xfrm>
          <a:prstGeom prst="rect">
            <a:avLst/>
          </a:prstGeom>
          <a:noFill/>
        </p:spPr>
        <p:txBody>
          <a:bodyPr wrap="square" rtlCol="0">
            <a:spAutoFit/>
          </a:bodyPr>
          <a:lstStyle/>
          <a:p>
            <a:r>
              <a:rPr lang="en-US" dirty="0"/>
              <a:t>Hong Kong 2011</a:t>
            </a:r>
          </a:p>
        </p:txBody>
      </p:sp>
      <p:sp>
        <p:nvSpPr>
          <p:cNvPr id="7" name="TextBox 6"/>
          <p:cNvSpPr txBox="1"/>
          <p:nvPr/>
        </p:nvSpPr>
        <p:spPr>
          <a:xfrm>
            <a:off x="5486400" y="3897868"/>
            <a:ext cx="1752600" cy="369332"/>
          </a:xfrm>
          <a:prstGeom prst="rect">
            <a:avLst/>
          </a:prstGeom>
          <a:noFill/>
        </p:spPr>
        <p:txBody>
          <a:bodyPr wrap="square" rtlCol="0">
            <a:spAutoFit/>
          </a:bodyPr>
          <a:lstStyle/>
          <a:p>
            <a:r>
              <a:rPr lang="en-US" dirty="0"/>
              <a:t>Singapore 2017</a:t>
            </a:r>
          </a:p>
        </p:txBody>
      </p:sp>
      <p:sp>
        <p:nvSpPr>
          <p:cNvPr id="13" name="TextBox 12"/>
          <p:cNvSpPr txBox="1"/>
          <p:nvPr/>
        </p:nvSpPr>
        <p:spPr>
          <a:xfrm>
            <a:off x="5067300" y="3632676"/>
            <a:ext cx="1714500" cy="369332"/>
          </a:xfrm>
          <a:prstGeom prst="rect">
            <a:avLst/>
          </a:prstGeom>
          <a:noFill/>
        </p:spPr>
        <p:txBody>
          <a:bodyPr wrap="square" rtlCol="0">
            <a:spAutoFit/>
          </a:bodyPr>
          <a:lstStyle/>
          <a:p>
            <a:r>
              <a:rPr lang="en-US" dirty="0"/>
              <a:t>Goa 2015</a:t>
            </a:r>
          </a:p>
        </p:txBody>
      </p:sp>
    </p:spTree>
    <p:extLst>
      <p:ext uri="{BB962C8B-B14F-4D97-AF65-F5344CB8AC3E}">
        <p14:creationId xmlns:p14="http://schemas.microsoft.com/office/powerpoint/2010/main" val="23944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295400"/>
          </a:xfrm>
        </p:spPr>
        <p:txBody>
          <a:bodyPr>
            <a:noAutofit/>
          </a:bodyPr>
          <a:lstStyle/>
          <a:p>
            <a:pPr>
              <a:lnSpc>
                <a:spcPct val="90000"/>
              </a:lnSpc>
            </a:pPr>
            <a:r>
              <a:rPr lang="en-US" sz="2800" b="1" dirty="0">
                <a:solidFill>
                  <a:schemeClr val="tx1"/>
                </a:solidFill>
              </a:rPr>
              <a:t>How effective is ministry to international students?</a:t>
            </a:r>
          </a:p>
        </p:txBody>
      </p:sp>
      <p:sp>
        <p:nvSpPr>
          <p:cNvPr id="14" name="Content Placeholder 13">
            <a:extLst>
              <a:ext uri="{FF2B5EF4-FFF2-40B4-BE49-F238E27FC236}">
                <a16:creationId xmlns:a16="http://schemas.microsoft.com/office/drawing/2014/main" id="{8B8ECB0A-28CC-412F-874C-E18D2A866AA8}"/>
              </a:ext>
            </a:extLst>
          </p:cNvPr>
          <p:cNvSpPr>
            <a:spLocks noGrp="1"/>
          </p:cNvSpPr>
          <p:nvPr>
            <p:ph idx="1"/>
          </p:nvPr>
        </p:nvSpPr>
        <p:spPr>
          <a:xfrm>
            <a:off x="3657600" y="2672080"/>
            <a:ext cx="4046200" cy="3581400"/>
          </a:xfrm>
        </p:spPr>
        <p:txBody>
          <a:bodyPr>
            <a:normAutofit/>
          </a:bodyPr>
          <a:lstStyle/>
          <a:p>
            <a:r>
              <a:rPr lang="en-US" sz="2000" dirty="0"/>
              <a:t>“From the standpoint of world evangelism, I believe that this approach of introducing internationals to Christ is one of the most important missionary movements in the world today.”</a:t>
            </a:r>
          </a:p>
          <a:p>
            <a:pPr marL="0" indent="0">
              <a:buNone/>
            </a:pPr>
            <a:r>
              <a:rPr lang="en-US" dirty="0"/>
              <a:t> 			</a:t>
            </a:r>
            <a:r>
              <a:rPr lang="en-US" b="1" dirty="0"/>
              <a:t>--Billy Graham</a:t>
            </a:r>
            <a:endParaRPr lang="en-US" dirty="0"/>
          </a:p>
          <a:p>
            <a:endParaRPr lang="en-US" dirty="0"/>
          </a:p>
        </p:txBody>
      </p:sp>
      <p:pic>
        <p:nvPicPr>
          <p:cNvPr id="10" name="Content Placeholder 9">
            <a:extLst>
              <a:ext uri="{FF2B5EF4-FFF2-40B4-BE49-F238E27FC236}">
                <a16:creationId xmlns:a16="http://schemas.microsoft.com/office/drawing/2014/main" id="{E1F5B536-6B5D-436E-AFD0-CA688E8A45D8}"/>
              </a:ext>
            </a:extLst>
          </p:cNvPr>
          <p:cNvPicPr>
            <a:picLocks noChangeAspect="1"/>
          </p:cNvPicPr>
          <p:nvPr/>
        </p:nvPicPr>
        <p:blipFill rotWithShape="1">
          <a:blip r:embed="rId2"/>
          <a:srcRect l="10368" r="10703"/>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7" name="Isosceles Triangle 1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759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752600"/>
          </a:xfrm>
        </p:spPr>
        <p:txBody>
          <a:bodyPr>
            <a:normAutofit fontScale="90000"/>
          </a:bodyPr>
          <a:lstStyle/>
          <a:p>
            <a:r>
              <a:rPr lang="en-US" sz="2800" b="1" dirty="0">
                <a:solidFill>
                  <a:srgbClr val="002060"/>
                </a:solidFill>
              </a:rPr>
              <a:t>ISI’s goal is for every international student to be won to Christ and discipled to return as a Harvest worker to his or her home country. These workers . . .</a:t>
            </a:r>
          </a:p>
        </p:txBody>
      </p:sp>
      <p:sp>
        <p:nvSpPr>
          <p:cNvPr id="3" name="Content Placeholder 2"/>
          <p:cNvSpPr>
            <a:spLocks noGrp="1"/>
          </p:cNvSpPr>
          <p:nvPr>
            <p:ph idx="1"/>
          </p:nvPr>
        </p:nvSpPr>
        <p:spPr>
          <a:xfrm>
            <a:off x="766354" y="1981200"/>
            <a:ext cx="8377646" cy="3810000"/>
          </a:xfrm>
        </p:spPr>
        <p:txBody>
          <a:bodyPr/>
          <a:lstStyle/>
          <a:p>
            <a:pPr marL="0" indent="0">
              <a:buNone/>
            </a:pPr>
            <a:endParaRPr lang="en-US" b="1" dirty="0">
              <a:solidFill>
                <a:schemeClr val="accent2">
                  <a:lumMod val="50000"/>
                </a:schemeClr>
              </a:solidFill>
            </a:endParaRPr>
          </a:p>
          <a:p>
            <a:pPr lvl="1">
              <a:buFont typeface="Arial" panose="020B0604020202020204" pitchFamily="34" charset="0"/>
              <a:buChar char="•"/>
            </a:pPr>
            <a:r>
              <a:rPr lang="en-US" sz="2000" b="1" dirty="0">
                <a:solidFill>
                  <a:schemeClr val="tx1"/>
                </a:solidFill>
              </a:rPr>
              <a:t>Do not have to raise support </a:t>
            </a:r>
          </a:p>
          <a:p>
            <a:pPr lvl="1">
              <a:buFont typeface="Arial" panose="020B0604020202020204" pitchFamily="34" charset="0"/>
              <a:buChar char="•"/>
            </a:pPr>
            <a:r>
              <a:rPr lang="en-US" sz="2000" b="1" dirty="0">
                <a:solidFill>
                  <a:schemeClr val="tx1"/>
                </a:solidFill>
              </a:rPr>
              <a:t>Do not have to secure a resident visa</a:t>
            </a:r>
          </a:p>
          <a:p>
            <a:pPr lvl="1">
              <a:buFont typeface="Arial" panose="020B0604020202020204" pitchFamily="34" charset="0"/>
              <a:buChar char="•"/>
            </a:pPr>
            <a:r>
              <a:rPr lang="en-US" sz="2000" b="1" dirty="0">
                <a:solidFill>
                  <a:schemeClr val="tx1"/>
                </a:solidFill>
              </a:rPr>
              <a:t>Are often returning to the least reached countries</a:t>
            </a:r>
          </a:p>
          <a:p>
            <a:pPr lvl="1">
              <a:buFont typeface="Arial" panose="020B0604020202020204" pitchFamily="34" charset="0"/>
              <a:buChar char="•"/>
            </a:pPr>
            <a:r>
              <a:rPr lang="en-US" sz="2000" b="1" dirty="0">
                <a:solidFill>
                  <a:schemeClr val="tx1"/>
                </a:solidFill>
              </a:rPr>
              <a:t>Are often returning to closed countries</a:t>
            </a:r>
          </a:p>
          <a:p>
            <a:pPr lvl="1">
              <a:buFont typeface="Arial" panose="020B0604020202020204" pitchFamily="34" charset="0"/>
              <a:buChar char="•"/>
            </a:pPr>
            <a:r>
              <a:rPr lang="en-US" sz="2000" b="1" dirty="0">
                <a:solidFill>
                  <a:schemeClr val="tx1"/>
                </a:solidFill>
              </a:rPr>
              <a:t>Already know the language and culture</a:t>
            </a:r>
          </a:p>
          <a:p>
            <a:pPr lvl="1">
              <a:buFont typeface="Arial" panose="020B0604020202020204" pitchFamily="34" charset="0"/>
              <a:buChar char="•"/>
            </a:pPr>
            <a:r>
              <a:rPr lang="en-US" sz="2000" b="1" dirty="0">
                <a:solidFill>
                  <a:schemeClr val="tx1"/>
                </a:solidFill>
              </a:rPr>
              <a:t>Already have a network of relationships.</a:t>
            </a:r>
          </a:p>
        </p:txBody>
      </p:sp>
    </p:spTree>
    <p:extLst>
      <p:ext uri="{BB962C8B-B14F-4D97-AF65-F5344CB8AC3E}">
        <p14:creationId xmlns:p14="http://schemas.microsoft.com/office/powerpoint/2010/main" val="11495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So how did all this begin?</a:t>
            </a:r>
          </a:p>
        </p:txBody>
      </p:sp>
      <p:sp>
        <p:nvSpPr>
          <p:cNvPr id="3" name="Content Placeholder 2"/>
          <p:cNvSpPr>
            <a:spLocks noGrp="1"/>
          </p:cNvSpPr>
          <p:nvPr>
            <p:ph idx="1"/>
          </p:nvPr>
        </p:nvSpPr>
        <p:spPr>
          <a:xfrm>
            <a:off x="609599" y="1371600"/>
            <a:ext cx="7162799" cy="4876800"/>
          </a:xfrm>
        </p:spPr>
        <p:txBody>
          <a:bodyPr>
            <a:normAutofit/>
          </a:bodyPr>
          <a:lstStyle/>
          <a:p>
            <a:pPr marL="0" indent="0">
              <a:buNone/>
            </a:pPr>
            <a:r>
              <a:rPr lang="en-US" sz="2000" b="1" dirty="0">
                <a:solidFill>
                  <a:srgbClr val="002060"/>
                </a:solidFill>
              </a:rPr>
              <a:t>In 1951, Dawson Trotman, founder of The Navigators, spoke with Bob Finley about an outreach to foreign students arriving to study in the US.  </a:t>
            </a:r>
          </a:p>
          <a:p>
            <a:pPr marL="0" indent="0">
              <a:buNone/>
            </a:pPr>
            <a:r>
              <a:rPr lang="en-US" b="1" dirty="0">
                <a:solidFill>
                  <a:srgbClr val="002060"/>
                </a:solidFill>
              </a:rPr>
              <a:t>	</a:t>
            </a:r>
          </a:p>
          <a:p>
            <a:pPr marL="0" indent="0">
              <a:buNone/>
            </a:pPr>
            <a:endParaRPr lang="en-US" b="1" dirty="0">
              <a:solidFill>
                <a:srgbClr val="002060"/>
              </a:solidFill>
            </a:endParaRPr>
          </a:p>
          <a:p>
            <a:pPr marL="0" indent="0">
              <a:buNone/>
            </a:pPr>
            <a:r>
              <a:rPr lang="en-US" b="1" dirty="0">
                <a:solidFill>
                  <a:srgbClr val="002060"/>
                </a:solidFill>
              </a:rPr>
              <a:t>	</a:t>
            </a:r>
          </a:p>
          <a:p>
            <a:pPr marL="0" indent="0">
              <a:buNone/>
            </a:pPr>
            <a:endParaRPr lang="en-US" b="1" dirty="0">
              <a:solidFill>
                <a:srgbClr val="002060"/>
              </a:solidFill>
            </a:endParaRPr>
          </a:p>
          <a:p>
            <a:pPr marL="0" indent="0">
              <a:buNone/>
            </a:pPr>
            <a:endParaRPr lang="en-US" b="1" dirty="0">
              <a:solidFill>
                <a:srgbClr val="002060"/>
              </a:solidFill>
            </a:endParaRPr>
          </a:p>
          <a:p>
            <a:pPr marL="0" indent="0">
              <a:buNone/>
            </a:pPr>
            <a:endParaRPr lang="en-US" b="1" dirty="0"/>
          </a:p>
          <a:p>
            <a:pPr marL="0" indent="0">
              <a:buNone/>
            </a:pPr>
            <a:r>
              <a:rPr lang="en-US" sz="2000" b="1" dirty="0">
                <a:solidFill>
                  <a:srgbClr val="002060"/>
                </a:solidFill>
              </a:rPr>
              <a:t>Soon, others joined Bob Finley in the work and ISI was founded in 1953.</a:t>
            </a:r>
          </a:p>
          <a:p>
            <a:pPr marL="0" indent="0">
              <a:buNone/>
            </a:pPr>
            <a:r>
              <a:rPr lang="en-US" b="1" dirty="0">
                <a:solidFill>
                  <a:srgbClr val="002060"/>
                </a:solidFill>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590800"/>
            <a:ext cx="1516856" cy="2133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6255" y="2585278"/>
            <a:ext cx="1676400" cy="2139122"/>
          </a:xfrm>
          <a:prstGeom prst="rect">
            <a:avLst/>
          </a:prstGeom>
        </p:spPr>
      </p:pic>
    </p:spTree>
    <p:extLst>
      <p:ext uri="{BB962C8B-B14F-4D97-AF65-F5344CB8AC3E}">
        <p14:creationId xmlns:p14="http://schemas.microsoft.com/office/powerpoint/2010/main" val="262889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B32489770AB849BD8919B4BFC7C9F3" ma:contentTypeVersion="2" ma:contentTypeDescription="Create a new document." ma:contentTypeScope="" ma:versionID="f427a175267dcfd19dacfba4d10a5f9f">
  <xsd:schema xmlns:xsd="http://www.w3.org/2001/XMLSchema" xmlns:xs="http://www.w3.org/2001/XMLSchema" xmlns:p="http://schemas.microsoft.com/office/2006/metadata/properties" xmlns:ns2="b3321307-c2d5-443d-ab45-b3a39da12114" targetNamespace="http://schemas.microsoft.com/office/2006/metadata/properties" ma:root="true" ma:fieldsID="3c3859cbcd9880858595f9b154d05540" ns2:_="">
    <xsd:import namespace="b3321307-c2d5-443d-ab45-b3a39da1211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21307-c2d5-443d-ab45-b3a39da121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8BE96-449F-4386-A2C7-73607B463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21307-c2d5-443d-ab45-b3a39da12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6BA6C8-8300-449C-BC95-8E5BD8A4AD3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b3321307-c2d5-443d-ab45-b3a39da12114"/>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AE0D05B-A463-4EE7-950C-BCD9B7EC0C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1401</TotalTime>
  <Words>448</Words>
  <Application>Microsoft Office PowerPoint</Application>
  <PresentationFormat>On-screen Show (4:3)</PresentationFormat>
  <Paragraphs>55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Reaching International Students During COVID</vt:lpstr>
      <vt:lpstr>Do you know? </vt:lpstr>
      <vt:lpstr>Traditional Missions Model We go there</vt:lpstr>
      <vt:lpstr>ISI Missions Model – Part 1 They come here</vt:lpstr>
      <vt:lpstr>ISI Missions Model – Part 2 They go as missionaries to their home</vt:lpstr>
      <vt:lpstr>ISI Missions Model – Part 3 We visit returnees to encourage them</vt:lpstr>
      <vt:lpstr>How effective is ministry to international students?</vt:lpstr>
      <vt:lpstr>ISI’s goal is for every international student to be won to Christ and discipled to return as a Harvest worker to his or her home country. These workers . . .</vt:lpstr>
      <vt:lpstr>So how did all this begin?</vt:lpstr>
      <vt:lpstr>ISI Exists to . . .</vt:lpstr>
      <vt:lpstr> Today . . .</vt:lpstr>
      <vt:lpstr>The 10/40 Window*</vt:lpstr>
      <vt:lpstr>The 10/40 Window and International Students</vt:lpstr>
      <vt:lpstr>Personalize with information about your ISI ministry . . .</vt:lpstr>
    </vt:vector>
  </TitlesOfParts>
  <Company>Entrust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Townsend</dc:creator>
  <cp:lastModifiedBy>Mickie Charlier</cp:lastModifiedBy>
  <cp:revision>263</cp:revision>
  <cp:lastPrinted>2017-05-03T16:50:11Z</cp:lastPrinted>
  <dcterms:created xsi:type="dcterms:W3CDTF">2014-09-25T13:44:45Z</dcterms:created>
  <dcterms:modified xsi:type="dcterms:W3CDTF">2020-07-22T21:19:01Z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0x01010070B32489770AB849BD8919B4BFC7C9F3</vt:lpwstr>
  </property>
</Properties>
</file>