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7" r:id="rId8"/>
    <p:sldId id="264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C64A47-D5EB-4A65-9885-7D76365F4176}" v="19" dt="2021-04-15T20:34:41.1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7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F5D8E-3F24-4C1E-84C7-3743B7631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66A26-72C6-4D1A-B275-8226AB757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CD0A5-879B-451C-9B79-086182FF7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69E-BDE1-470A-B3A1-EB61D7C012A2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E245D-C704-4901-9863-8321C9843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585DF-4A4F-401A-BFBB-7AD379746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A5E-654A-45E3-B8AA-1A8DF154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3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0874-4F94-4115-8927-0C6BD6F17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AD248F-6462-4A96-B389-6647AB102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AD61F-1231-4C65-A8BC-E7AEAF1B9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69E-BDE1-470A-B3A1-EB61D7C012A2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9B8C0-0944-4347-9B30-F7EEC1A3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2F934-E0E5-469A-8CD5-60391B628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A5E-654A-45E3-B8AA-1A8DF154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6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A0DE19-15F6-4E44-8049-09F7C1588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8BCA11-7EE6-43F8-8927-63C656BCB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67AAD-D591-44B0-AADF-B50887E52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69E-BDE1-470A-B3A1-EB61D7C012A2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402AD-83FE-4CEB-924B-22707BB90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65294-106C-417E-87F8-21B74A5DA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A5E-654A-45E3-B8AA-1A8DF154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4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7CFF8-E320-4F6B-93BC-7DD74B624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7C81E-23F2-4E4C-A8CE-7918DE8B9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64205-AEBC-427B-8945-7B141B3AA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69E-BDE1-470A-B3A1-EB61D7C012A2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079A5-E84E-4021-899F-D9F78B41C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369CE-8C4C-4A92-9D5B-491C60841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A5E-654A-45E3-B8AA-1A8DF154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9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EE534-12C2-4EB5-8819-AB9EF9D0D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3E395-794A-4561-89A6-356C77497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9D657-216E-48ED-931F-817ECEFBA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69E-BDE1-470A-B3A1-EB61D7C012A2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26DEE-2678-492A-816C-3B4FF777A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7CCBD-7C4B-4A55-A792-178D908F2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A5E-654A-45E3-B8AA-1A8DF154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8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DC35B-96E3-409A-9AE2-A79C76AA5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5513D-E137-44FA-8F6C-943AEC560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6215C-8580-4047-8987-9EF40002E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9071A-54C4-43DE-9196-915EA7B0E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69E-BDE1-470A-B3A1-EB61D7C012A2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71365-9A9C-498A-8C3B-C3D38DDD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F9F5B9-313A-4A7F-B7D8-6C514EFFC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A5E-654A-45E3-B8AA-1A8DF154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1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C18E2-2D69-4557-B401-6219F8E12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08D65-2336-46E1-A881-1AF8BE684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D51709-B38D-432F-911C-A9310E18D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0E0095-C56B-49CC-BF98-B470A3889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2FDB23-2A96-49F0-A47E-42BD898BA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B26A51-87F9-4C5B-B235-A6F4E6AE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69E-BDE1-470A-B3A1-EB61D7C012A2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3AFE6A-8E9A-4195-86EA-0D6FA9A9F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2F2CB2-7B50-4C82-ADBF-92ECD64B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A5E-654A-45E3-B8AA-1A8DF154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3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0513A-81A4-4CC7-85D9-B5A9A1791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F21BBC-0F52-4566-BC28-E5966EFA3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69E-BDE1-470A-B3A1-EB61D7C012A2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8F687D-8EEA-4040-B35A-05E7B91B9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49ACEF-533D-4611-A594-B620DB91F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A5E-654A-45E3-B8AA-1A8DF154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4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72C8C-BFB1-45CB-ADCD-718A79CBE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69E-BDE1-470A-B3A1-EB61D7C012A2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145CDC-CFA9-4479-8F68-2655F7AA9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A2A250-4B87-4E35-9C59-064D36766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A5E-654A-45E3-B8AA-1A8DF154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6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A55E-57A8-4E20-A35C-ECFB37DD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48EE0-25AB-4FC8-8028-5754190C6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EBB605-FA0E-46B8-9473-5CAC22275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1F16E-9DCE-41FC-AE52-10DE95000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69E-BDE1-470A-B3A1-EB61D7C012A2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08586-CED0-4122-A747-5DE9B60BA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40F03-D031-4D6C-8E98-996B85445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A5E-654A-45E3-B8AA-1A8DF154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7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E13DA-BAF4-4991-BD52-E6BBE4E9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F7B17C-DD8C-4159-A8D8-AAD1897BC3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34361B-5BD0-41AB-A26C-62D94C850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A5A68-707F-423A-B5F4-690BF27D6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69E-BDE1-470A-B3A1-EB61D7C012A2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5C25E-38D5-4776-B0AF-F20BDF2F9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491B0-BC5C-4CEA-A872-C0665F552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A5E-654A-45E3-B8AA-1A8DF154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8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73D2B9-A82B-4415-96A6-3E29CE9A9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0B424-B32D-4E82-AC4B-AC9C4FEDF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C2104-F28C-47AA-97F6-DB13ECE4B2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4669E-BDE1-470A-B3A1-EB61D7C012A2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02EBA-166B-4C21-9A50-8AC20C726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F8FF9-5EB9-49CF-8A9F-381696626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D5A5E-654A-45E3-B8AA-1A8DF154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8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D7C7F9-5A13-418E-9945-0501D0BEF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4300" y="4518923"/>
            <a:ext cx="3961295" cy="1357625"/>
          </a:xfrm>
          <a:noFill/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80808"/>
                </a:solidFill>
              </a:rPr>
              <a:t>“By failing to prepare</a:t>
            </a:r>
          </a:p>
          <a:p>
            <a:r>
              <a:rPr lang="en-US" b="1" dirty="0">
                <a:solidFill>
                  <a:srgbClr val="080808"/>
                </a:solidFill>
              </a:rPr>
              <a:t>       you are preparing to fail.”</a:t>
            </a:r>
          </a:p>
          <a:p>
            <a:r>
              <a:rPr lang="en-US" b="1" dirty="0">
                <a:solidFill>
                  <a:srgbClr val="0070C0"/>
                </a:solidFill>
              </a:rPr>
              <a:t>       --Benjamin Franklin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46A4B6-37DB-49BD-94F9-0C6BEF8AF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9866" y="2353641"/>
            <a:ext cx="6000451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STEP 7</a:t>
            </a:r>
            <a:br>
              <a:rPr lang="en-US" sz="3600" b="1" dirty="0">
                <a:solidFill>
                  <a:srgbClr val="080808"/>
                </a:solidFill>
              </a:rPr>
            </a:br>
            <a:r>
              <a:rPr lang="en-US" sz="3600" b="1" dirty="0">
                <a:solidFill>
                  <a:srgbClr val="080808"/>
                </a:solidFill>
              </a:rPr>
              <a:t>Preparing Your Ask Presentation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74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B8559-693C-4871-BC1C-BFD8D6E7D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Prepare for a variety of responses: </a:t>
            </a:r>
            <a:br>
              <a:rPr lang="en-US" b="1" dirty="0"/>
            </a:br>
            <a:r>
              <a:rPr lang="en-US" b="1" dirty="0"/>
              <a:t>							</a:t>
            </a:r>
            <a:r>
              <a:rPr lang="en-US" b="1" i="1" dirty="0">
                <a:solidFill>
                  <a:srgbClr val="0070C0"/>
                </a:solidFill>
              </a:rPr>
              <a:t>We need to pray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CADD9-D0B2-4D7B-BB06-6247E9EB8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Affirm this approach; assure them you will be praying too.</a:t>
            </a:r>
          </a:p>
          <a:p>
            <a:r>
              <a:rPr lang="en-US" sz="3200" dirty="0"/>
              <a:t>Set a time and way for </a:t>
            </a:r>
            <a:r>
              <a:rPr lang="en-US" sz="3200" b="1" i="1" dirty="0"/>
              <a:t>you to contact them </a:t>
            </a:r>
            <a:r>
              <a:rPr lang="en-US" sz="3200" dirty="0"/>
              <a:t>for their decision.</a:t>
            </a:r>
          </a:p>
          <a:p>
            <a:r>
              <a:rPr lang="en-US" sz="3200" dirty="0"/>
              <a:t>Close in prayer.</a:t>
            </a:r>
          </a:p>
          <a:p>
            <a:r>
              <a:rPr lang="en-US" sz="3200" dirty="0"/>
              <a:t>Leave them your prayer card.</a:t>
            </a:r>
          </a:p>
          <a:p>
            <a:r>
              <a:rPr lang="en-US" sz="3200" dirty="0"/>
              <a:t>Write a thank-you note and mail it within 24 hrs.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0984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2BA4E-41C9-4140-9A4C-BBEF5181D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Prepare for a variety of responses: </a:t>
            </a:r>
            <a:r>
              <a:rPr lang="en-US" b="1" i="1" dirty="0">
                <a:solidFill>
                  <a:srgbClr val="0070C0"/>
                </a:solidFill>
              </a:rPr>
              <a:t>No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48398-0B31-4CC1-A30B-85E4B2763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Tastefully seek the reason for their decision.</a:t>
            </a:r>
          </a:p>
          <a:p>
            <a:r>
              <a:rPr lang="en-US" sz="3200" dirty="0"/>
              <a:t>If timing is the issue, ask if you can re-contact them and when.</a:t>
            </a:r>
          </a:p>
          <a:p>
            <a:r>
              <a:rPr lang="en-US" sz="3200" dirty="0"/>
              <a:t>If otherwise, ask if you can keep them informed.</a:t>
            </a:r>
          </a:p>
          <a:p>
            <a:r>
              <a:rPr lang="en-US" sz="3200" dirty="0"/>
              <a:t>Close in prayer.</a:t>
            </a:r>
          </a:p>
          <a:p>
            <a:r>
              <a:rPr lang="en-US" sz="3200" dirty="0"/>
              <a:t>Leave them your prayer card.</a:t>
            </a:r>
          </a:p>
          <a:p>
            <a:r>
              <a:rPr lang="en-US" sz="3200" dirty="0"/>
              <a:t>Write a thank-you note and mail it within 24 hrs.</a:t>
            </a:r>
          </a:p>
          <a:p>
            <a:r>
              <a:rPr lang="en-US" sz="3200" b="1" dirty="0"/>
              <a:t>Remember: never consider a ‘no’ final!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999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13A3A-99F9-4A81-99E8-C91218621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Important to remember…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B45FE-EA29-4867-BA4A-7121E6A14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It is always best to meet in-person.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3200" dirty="0"/>
              <a:t>Every support presentation is unique.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3200" dirty="0"/>
              <a:t>The person(s) may know nothing about ISI.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3200" dirty="0"/>
              <a:t>The person(s) may be unfamiliar with deputized funding.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303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86D4-E4B9-4AD4-8553-B986CF2FA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First of all, PRAY!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CADF8-CE53-4801-B201-CA8A12560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 God to prepare your heart and the heart of the person(s) to whom you will be presenting</a:t>
            </a:r>
          </a:p>
          <a:p>
            <a:r>
              <a:rPr lang="en-US" sz="3200" dirty="0"/>
              <a:t>For God to prepare the circumstances of your presentation</a:t>
            </a:r>
          </a:p>
          <a:p>
            <a:r>
              <a:rPr lang="en-US" sz="3200" dirty="0"/>
              <a:t>For God to lead you as you prepare and as you present</a:t>
            </a:r>
          </a:p>
          <a:p>
            <a:r>
              <a:rPr lang="en-US" sz="3200" dirty="0"/>
              <a:t>For God to always help you put the </a:t>
            </a:r>
            <a:r>
              <a:rPr lang="en-US" sz="3200" b="1" i="1" dirty="0"/>
              <a:t>giver</a:t>
            </a:r>
            <a:r>
              <a:rPr lang="en-US" sz="3200" dirty="0"/>
              <a:t> ahead of the </a:t>
            </a:r>
            <a:r>
              <a:rPr lang="en-US" sz="3200" b="1" i="1" dirty="0"/>
              <a:t>gift</a:t>
            </a:r>
          </a:p>
          <a:p>
            <a:r>
              <a:rPr lang="en-US" sz="3200" dirty="0"/>
              <a:t>For God to do whatever He wants in you and this person(s) through this ask presentation.</a:t>
            </a:r>
          </a:p>
        </p:txBody>
      </p:sp>
    </p:spTree>
    <p:extLst>
      <p:ext uri="{BB962C8B-B14F-4D97-AF65-F5344CB8AC3E}">
        <p14:creationId xmlns:p14="http://schemas.microsoft.com/office/powerpoint/2010/main" val="815499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C8BD0-E459-451A-BF90-ED94A57C5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Second, consider the person(s)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4FEB0-9E40-41DD-9B26-ACB21F65F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has been going on in their lives?</a:t>
            </a:r>
          </a:p>
          <a:p>
            <a:r>
              <a:rPr lang="en-US" sz="3200" dirty="0"/>
              <a:t>What has been going on in our lives that I need to communicate?</a:t>
            </a:r>
          </a:p>
          <a:p>
            <a:r>
              <a:rPr lang="en-US" sz="3200" dirty="0"/>
              <a:t>What is new at ISI that this person(s) might not know about?</a:t>
            </a:r>
          </a:p>
          <a:p>
            <a:r>
              <a:rPr lang="en-US" sz="3200" dirty="0"/>
              <a:t>Where might this person(s) fall on the DISC profile?</a:t>
            </a:r>
          </a:p>
          <a:p>
            <a:pPr lvl="1"/>
            <a:r>
              <a:rPr lang="en-US" sz="2800" dirty="0"/>
              <a:t>Do they need facts?</a:t>
            </a:r>
          </a:p>
          <a:p>
            <a:pPr lvl="1"/>
            <a:r>
              <a:rPr lang="en-US" sz="2800" dirty="0"/>
              <a:t>Do they need story?</a:t>
            </a:r>
          </a:p>
          <a:p>
            <a:pPr lvl="1"/>
            <a:r>
              <a:rPr lang="en-US" sz="2800" dirty="0"/>
              <a:t>Do they need proof of effectiveness?</a:t>
            </a:r>
          </a:p>
          <a:p>
            <a:pPr lvl="1"/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6521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506BF-A612-49D4-9578-7AB746C12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Third, consider the circumstances of the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19791-933D-4FAB-A724-12D28FCB2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06100" cy="4667250"/>
          </a:xfrm>
        </p:spPr>
        <p:txBody>
          <a:bodyPr>
            <a:normAutofit/>
          </a:bodyPr>
          <a:lstStyle/>
          <a:p>
            <a:r>
              <a:rPr lang="en-US" sz="3200" dirty="0"/>
              <a:t>Will the setting be public or private?</a:t>
            </a:r>
          </a:p>
          <a:p>
            <a:r>
              <a:rPr lang="en-US" sz="3200" dirty="0"/>
              <a:t>If a meal or coffee is involved, be sure to be prepared to pay.</a:t>
            </a:r>
          </a:p>
          <a:p>
            <a:r>
              <a:rPr lang="en-US" sz="3200" dirty="0"/>
              <a:t>Will the setting likely provide distractions?</a:t>
            </a:r>
          </a:p>
          <a:p>
            <a:r>
              <a:rPr lang="en-US" sz="3200" dirty="0"/>
              <a:t>Have you been given a time limit?</a:t>
            </a:r>
          </a:p>
          <a:p>
            <a:r>
              <a:rPr lang="en-US" sz="3200" dirty="0"/>
              <a:t>Think: what type of presentation will fit these circumstances?</a:t>
            </a:r>
          </a:p>
          <a:p>
            <a:pPr lvl="1"/>
            <a:r>
              <a:rPr lang="en-US" sz="2800" dirty="0"/>
              <a:t>Verbal only</a:t>
            </a:r>
          </a:p>
          <a:p>
            <a:pPr lvl="1"/>
            <a:r>
              <a:rPr lang="en-US" sz="2800" dirty="0" err="1"/>
              <a:t>PPt</a:t>
            </a:r>
            <a:r>
              <a:rPr lang="en-US" sz="2800" dirty="0"/>
              <a:t> with explanation</a:t>
            </a:r>
          </a:p>
          <a:p>
            <a:pPr lvl="1"/>
            <a:r>
              <a:rPr lang="en-US" sz="2800" dirty="0"/>
              <a:t>Video</a:t>
            </a:r>
          </a:p>
          <a:p>
            <a:pPr lvl="1"/>
            <a:r>
              <a:rPr lang="en-US" sz="2800" dirty="0"/>
              <a:t>All of these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2609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6504-EFF8-4941-934C-FD24F9F73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Fourth, outline your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6F216-2683-4A1C-A292-540308198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567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You may wish to write out your presentation word-for-word.</a:t>
            </a:r>
          </a:p>
          <a:p>
            <a:r>
              <a:rPr lang="en-US" sz="3200" dirty="0"/>
              <a:t>Then outline the main points</a:t>
            </a:r>
          </a:p>
          <a:p>
            <a:r>
              <a:rPr lang="en-US" sz="3200" dirty="0"/>
              <a:t>Be sure to begin with thanks.</a:t>
            </a:r>
          </a:p>
          <a:p>
            <a:r>
              <a:rPr lang="en-US" sz="3200" dirty="0"/>
              <a:t>Focus on the other person: what is going on in their lives?</a:t>
            </a:r>
          </a:p>
          <a:p>
            <a:r>
              <a:rPr lang="en-US" sz="3200" dirty="0"/>
              <a:t>Present your heart/burden for IS ministry.</a:t>
            </a:r>
          </a:p>
          <a:p>
            <a:r>
              <a:rPr lang="en-US" sz="3200" dirty="0"/>
              <a:t>Present your role at ISI; illustrate with student story, if possible.</a:t>
            </a:r>
          </a:p>
          <a:p>
            <a:r>
              <a:rPr lang="en-US" sz="3200" dirty="0"/>
              <a:t>Invite questions along the way (more on questions in a moment).</a:t>
            </a:r>
          </a:p>
          <a:p>
            <a:r>
              <a:rPr lang="en-US" sz="3200" dirty="0"/>
              <a:t>Pay special attention to a clear financial ask.</a:t>
            </a:r>
          </a:p>
          <a:p>
            <a:r>
              <a:rPr lang="en-US" sz="3200" dirty="0"/>
              <a:t>Wait for a reply.</a:t>
            </a:r>
          </a:p>
        </p:txBody>
      </p:sp>
    </p:spTree>
    <p:extLst>
      <p:ext uri="{BB962C8B-B14F-4D97-AF65-F5344CB8AC3E}">
        <p14:creationId xmlns:p14="http://schemas.microsoft.com/office/powerpoint/2010/main" val="243904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C4F1-861B-4095-B5D0-B51B82BB0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 prepared for these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EB25F-1FC9-41CE-A7BC-0643DDC30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do you need financial support?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3200" dirty="0"/>
              <a:t>How much do you need?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3200" dirty="0"/>
              <a:t>What amount do people usually give?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3200" dirty="0"/>
              <a:t>What if I cannot give monthly?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3200" dirty="0"/>
              <a:t>How can I give?</a:t>
            </a:r>
          </a:p>
        </p:txBody>
      </p:sp>
    </p:spTree>
    <p:extLst>
      <p:ext uri="{BB962C8B-B14F-4D97-AF65-F5344CB8AC3E}">
        <p14:creationId xmlns:p14="http://schemas.microsoft.com/office/powerpoint/2010/main" val="102720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8F382-232E-47F5-A09F-DB3AEAB3F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Fifth, practice your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B7A56-0EE4-43D7-9069-558C3420B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Ideally, practice presenting to a friend who wants to help.</a:t>
            </a:r>
          </a:p>
          <a:p>
            <a:r>
              <a:rPr lang="en-US" sz="3200" dirty="0"/>
              <a:t>Ask them for input</a:t>
            </a:r>
          </a:p>
          <a:p>
            <a:r>
              <a:rPr lang="en-US" sz="3200" dirty="0"/>
              <a:t>Make revisions</a:t>
            </a:r>
          </a:p>
          <a:p>
            <a:r>
              <a:rPr lang="en-US" sz="3200" dirty="0"/>
              <a:t>Practice again until you have the outline memorized.</a:t>
            </a:r>
          </a:p>
          <a:p>
            <a:r>
              <a:rPr lang="en-US" sz="3200" dirty="0"/>
              <a:t>But keep in mind that you may have to flex due to circumstances that are other than what you anticipated.</a:t>
            </a:r>
          </a:p>
          <a:p>
            <a:r>
              <a:rPr lang="en-US" sz="3200" dirty="0"/>
              <a:t>Remember: your goal is to improve with each presentation, </a:t>
            </a:r>
            <a:r>
              <a:rPr lang="en-US" sz="3200" b="1" dirty="0"/>
              <a:t>not </a:t>
            </a:r>
            <a:r>
              <a:rPr lang="en-US" sz="3200" dirty="0"/>
              <a:t>immediate perfection.</a:t>
            </a:r>
          </a:p>
        </p:txBody>
      </p:sp>
    </p:spTree>
    <p:extLst>
      <p:ext uri="{BB962C8B-B14F-4D97-AF65-F5344CB8AC3E}">
        <p14:creationId xmlns:p14="http://schemas.microsoft.com/office/powerpoint/2010/main" val="3444266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614C2-5B15-4C09-B16D-EB31087B8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Prepare for a variety of responses: </a:t>
            </a:r>
            <a:r>
              <a:rPr lang="en-US" b="1" i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3B629-689D-46CC-A651-8442E413E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Express thanksgiving.</a:t>
            </a:r>
          </a:p>
          <a:p>
            <a:r>
              <a:rPr lang="en-US" sz="3200" dirty="0"/>
              <a:t>Ask if they have an amount in mind.</a:t>
            </a:r>
          </a:p>
          <a:p>
            <a:r>
              <a:rPr lang="en-US" sz="3200" dirty="0"/>
              <a:t>Ask if they are ready to give now, or when you can expect their first gift.</a:t>
            </a:r>
          </a:p>
          <a:p>
            <a:r>
              <a:rPr lang="en-US" sz="3200" dirty="0"/>
              <a:t>Review how to give to your ISI account.</a:t>
            </a:r>
          </a:p>
          <a:p>
            <a:r>
              <a:rPr lang="en-US" sz="3200" dirty="0"/>
              <a:t>Make sure you have their contact info.</a:t>
            </a:r>
          </a:p>
          <a:p>
            <a:r>
              <a:rPr lang="en-US" sz="3200" dirty="0"/>
              <a:t>Close in prayer.</a:t>
            </a:r>
          </a:p>
          <a:p>
            <a:r>
              <a:rPr lang="en-US" sz="3200" dirty="0"/>
              <a:t>Leave them your prayer card.</a:t>
            </a:r>
          </a:p>
          <a:p>
            <a:r>
              <a:rPr lang="en-US" sz="3200" dirty="0"/>
              <a:t>Write a thank-you note and mail it within 24 hrs.</a:t>
            </a:r>
          </a:p>
        </p:txBody>
      </p:sp>
    </p:spTree>
    <p:extLst>
      <p:ext uri="{BB962C8B-B14F-4D97-AF65-F5344CB8AC3E}">
        <p14:creationId xmlns:p14="http://schemas.microsoft.com/office/powerpoint/2010/main" val="3579802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700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STEP 7 Preparing Your Ask Presentation</vt:lpstr>
      <vt:lpstr>Important to remember…</vt:lpstr>
      <vt:lpstr>First of all, PRAY!</vt:lpstr>
      <vt:lpstr>Second, consider the person(s)</vt:lpstr>
      <vt:lpstr>Third, consider the circumstances of the ask</vt:lpstr>
      <vt:lpstr>Fourth, outline your presentation</vt:lpstr>
      <vt:lpstr>Be prepared for these questions</vt:lpstr>
      <vt:lpstr>Fifth, practice your presentation</vt:lpstr>
      <vt:lpstr>Prepare for a variety of responses: Yes</vt:lpstr>
      <vt:lpstr>Prepare for a variety of responses:         We need to pray</vt:lpstr>
      <vt:lpstr>Prepare for a variety of responses: 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7 Preparing Your Ask Presentation</dc:title>
  <dc:creator>Jeff Townsend</dc:creator>
  <cp:lastModifiedBy>Mickie Charlier</cp:lastModifiedBy>
  <cp:revision>2</cp:revision>
  <dcterms:created xsi:type="dcterms:W3CDTF">2021-04-12T20:04:05Z</dcterms:created>
  <dcterms:modified xsi:type="dcterms:W3CDTF">2021-08-02T01:36:28Z</dcterms:modified>
</cp:coreProperties>
</file>