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3" r:id="rId2"/>
    <p:sldId id="289" r:id="rId3"/>
    <p:sldId id="284" r:id="rId4"/>
    <p:sldId id="279" r:id="rId5"/>
    <p:sldId id="283" r:id="rId6"/>
    <p:sldId id="292" r:id="rId7"/>
    <p:sldId id="291" r:id="rId8"/>
    <p:sldId id="287" r:id="rId9"/>
    <p:sldId id="290" r:id="rId10"/>
  </p:sldIdLst>
  <p:sldSz cx="10150475" cy="7589838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0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6E1"/>
    <a:srgbClr val="8294BA"/>
    <a:srgbClr val="485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/>
    <p:restoredTop sz="78454" autoAdjust="0"/>
  </p:normalViewPr>
  <p:slideViewPr>
    <p:cSldViewPr>
      <p:cViewPr varScale="1">
        <p:scale>
          <a:sx n="60" d="100"/>
          <a:sy n="60" d="100"/>
        </p:scale>
        <p:origin x="1272" y="28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518B2450-2A5F-4510-9156-E8D25FC5D8D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797441-9A0E-4D67-B20F-C3D4D21A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17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C5F760A-9978-40A9-83CC-230A1062B996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8500"/>
            <a:ext cx="46672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7B420E30-10E5-48D5-AE0C-67C735E7FC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1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20E30-10E5-48D5-AE0C-67C735E7FC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0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1905000"/>
            <a:ext cx="6781800" cy="1295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505200"/>
            <a:ext cx="6858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9342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fld id="{77E3FFA9-6275-4DF5-AC57-EA00E3A58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B1456-5DA3-4425-B72F-9D974FA0A4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2850" y="76200"/>
            <a:ext cx="2419350" cy="6670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7105650" cy="667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AF39D-973B-4752-AD49-F0D4974DB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E124E-275E-4D8E-907F-B088D6EDF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9C58F-E72C-46C6-A84D-977115594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E416F-4ECE-46C8-9E00-E12D525C1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A1FAF-9222-452F-8B45-39944B7516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E1164-2033-4D29-BC96-96C9DD364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7E175-4B39-4E8F-9C2A-E3976DF22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6F02D-73D2-421A-9843-82BB52B384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9E898-F5C0-46C5-AD07-A10DAC7F3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762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960120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 eaLnBrk="1" hangingPunct="1">
              <a:defRPr sz="1400"/>
            </a:lvl1pPr>
          </a:lstStyle>
          <a:p>
            <a:fld id="{0DC12563-D77F-418F-9B82-C39EC233F1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66825" indent="-252413" algn="l" defTabSz="1014413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73238" indent="-252413" algn="l" defTabSz="101441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2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4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6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8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100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sv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ministryoperations.org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Organizational &amp; Management Structures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85BCC5-1926-E040-BC8B-7E413A39771F}"/>
              </a:ext>
            </a:extLst>
          </p:cNvPr>
          <p:cNvSpPr txBox="1"/>
          <p:nvPr/>
        </p:nvSpPr>
        <p:spPr>
          <a:xfrm>
            <a:off x="6904037" y="4389439"/>
            <a:ext cx="2441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November 2020</a:t>
            </a:r>
          </a:p>
          <a:p>
            <a:pPr algn="r"/>
            <a:r>
              <a:rPr lang="en-US" dirty="0"/>
              <a:t>Alex Tovar</a:t>
            </a:r>
          </a:p>
          <a:p>
            <a:pPr algn="r"/>
            <a:r>
              <a:rPr lang="en-US" dirty="0"/>
              <a:t>Director of Operations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512CCF-8F34-3F43-BB50-D10446CD74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637" y="369886"/>
            <a:ext cx="1933444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908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8382000" cy="914400"/>
          </a:xfrm>
        </p:spPr>
        <p:txBody>
          <a:bodyPr/>
          <a:lstStyle/>
          <a:p>
            <a:r>
              <a:rPr lang="en-US" dirty="0"/>
              <a:t>Directors</a:t>
            </a: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659F698C-2BC6-4F9E-A23B-29EAE3819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7919"/>
            <a:ext cx="9961330" cy="352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INTERNATIONAL STUDENTS, INC. ORGANIZATIONAL CHART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	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				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*Also serves as City Director Phoenix &amp; Acting Director of Recruitment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7C7D4642-F96E-4A97-97F6-D23FD6FE5A65}"/>
              </a:ext>
            </a:extLst>
          </p:cNvPr>
          <p:cNvGrpSpPr>
            <a:grpSpLocks/>
          </p:cNvGrpSpPr>
          <p:nvPr/>
        </p:nvGrpSpPr>
        <p:grpSpPr bwMode="auto">
          <a:xfrm>
            <a:off x="497680" y="1583505"/>
            <a:ext cx="9155113" cy="4733925"/>
            <a:chOff x="105615437" y="107177853"/>
            <a:chExt cx="9155198" cy="4733774"/>
          </a:xfrm>
        </p:grpSpPr>
        <p:cxnSp>
          <p:nvCxnSpPr>
            <p:cNvPr id="1027" name="AutoShape 3">
              <a:extLst>
                <a:ext uri="{FF2B5EF4-FFF2-40B4-BE49-F238E27FC236}">
                  <a16:creationId xmlns:a16="http://schemas.microsoft.com/office/drawing/2014/main" id="{A98A3847-5364-47A1-8948-DB5009348A3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296960" y="107701196"/>
              <a:ext cx="0" cy="914400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29" name="Rectangle 3">
              <a:extLst>
                <a:ext uri="{FF2B5EF4-FFF2-40B4-BE49-F238E27FC236}">
                  <a16:creationId xmlns:a16="http://schemas.microsoft.com/office/drawing/2014/main" id="{54E44F03-E491-403F-B014-9F21FBFEAB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00033" y="107177853"/>
              <a:ext cx="1620480" cy="607850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Board of Trustees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(ensures financial viability and fulfillment of ISI’s mission)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5">
              <a:extLst>
                <a:ext uri="{FF2B5EF4-FFF2-40B4-BE49-F238E27FC236}">
                  <a16:creationId xmlns:a16="http://schemas.microsoft.com/office/drawing/2014/main" id="{A67BFA1A-3315-4B10-A4BD-D388DEC89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71881" y="107951237"/>
              <a:ext cx="1225965" cy="418970"/>
            </a:xfrm>
            <a:prstGeom prst="rect">
              <a:avLst/>
            </a:prstGeom>
            <a:solidFill>
              <a:srgbClr val="9DC3E6"/>
            </a:solidFill>
            <a:ln w="1270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Seng Tan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President/CEO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11">
              <a:extLst>
                <a:ext uri="{FF2B5EF4-FFF2-40B4-BE49-F238E27FC236}">
                  <a16:creationId xmlns:a16="http://schemas.microsoft.com/office/drawing/2014/main" id="{C681BFA9-A5F5-4480-A539-0765EE657C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111040" y="108610387"/>
              <a:ext cx="7273374" cy="0"/>
            </a:xfrm>
            <a:prstGeom prst="line">
              <a:avLst/>
            </a:prstGeom>
            <a:noFill/>
            <a:ln w="28575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Rectangle 13">
              <a:extLst>
                <a:ext uri="{FF2B5EF4-FFF2-40B4-BE49-F238E27FC236}">
                  <a16:creationId xmlns:a16="http://schemas.microsoft.com/office/drawing/2014/main" id="{26E55CAB-B7B8-4AD0-811C-8E279D58AE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64987" y="108737562"/>
              <a:ext cx="1049341" cy="1405967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FEBF7"/>
                  </a:solidFill>
                </a14:hiddenFill>
              </a:ext>
            </a:extLst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Alex Tovar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Director of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Operations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(oversees operations of the ministry including finance, personnel, insurance, employee benefits, IT, special projects, etc.)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5" name="Line 58">
              <a:extLst>
                <a:ext uri="{FF2B5EF4-FFF2-40B4-BE49-F238E27FC236}">
                  <a16:creationId xmlns:a16="http://schemas.microsoft.com/office/drawing/2014/main" id="{B06B11CB-BBFD-4525-A556-24D8A96470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84993" y="108853721"/>
              <a:ext cx="1" cy="265150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Line 69">
              <a:extLst>
                <a:ext uri="{FF2B5EF4-FFF2-40B4-BE49-F238E27FC236}">
                  <a16:creationId xmlns:a16="http://schemas.microsoft.com/office/drawing/2014/main" id="{8F929D4D-4984-4A27-A437-59326167A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75921" y="109280186"/>
              <a:ext cx="195988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62">
              <a:extLst>
                <a:ext uri="{FF2B5EF4-FFF2-40B4-BE49-F238E27FC236}">
                  <a16:creationId xmlns:a16="http://schemas.microsoft.com/office/drawing/2014/main" id="{2EB9CA46-F14E-4383-B0B4-B6131BC388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79381" y="108972718"/>
              <a:ext cx="945263" cy="591949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David Larson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Regional Field Director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(Northeast Region)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0" name="Line 77">
              <a:extLst>
                <a:ext uri="{FF2B5EF4-FFF2-40B4-BE49-F238E27FC236}">
                  <a16:creationId xmlns:a16="http://schemas.microsoft.com/office/drawing/2014/main" id="{4159D6EC-3210-4EA4-964E-88C73DDBD5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81388" y="110038883"/>
              <a:ext cx="195988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Rectangle 73">
              <a:extLst>
                <a:ext uri="{FF2B5EF4-FFF2-40B4-BE49-F238E27FC236}">
                  <a16:creationId xmlns:a16="http://schemas.microsoft.com/office/drawing/2014/main" id="{39A098B1-1929-4E69-AC4F-3007016BC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97569" y="109666137"/>
              <a:ext cx="927075" cy="720726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Roy Yabuki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Regional Field Director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(Rocky Mt. /Plains Region)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2" name="Line 83">
              <a:extLst>
                <a:ext uri="{FF2B5EF4-FFF2-40B4-BE49-F238E27FC236}">
                  <a16:creationId xmlns:a16="http://schemas.microsoft.com/office/drawing/2014/main" id="{43DE83FE-8D33-422B-AC8A-546CE917D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74834" y="110834667"/>
              <a:ext cx="195988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Rectangle 81">
              <a:extLst>
                <a:ext uri="{FF2B5EF4-FFF2-40B4-BE49-F238E27FC236}">
                  <a16:creationId xmlns:a16="http://schemas.microsoft.com/office/drawing/2014/main" id="{E65CF028-68AD-4B4F-BDE5-A6EF41C334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97569" y="110478115"/>
              <a:ext cx="927075" cy="716467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Ed Germann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Regional Field Director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(Southeast/Great Lakes Region)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4" name="Line 92">
              <a:extLst>
                <a:ext uri="{FF2B5EF4-FFF2-40B4-BE49-F238E27FC236}">
                  <a16:creationId xmlns:a16="http://schemas.microsoft.com/office/drawing/2014/main" id="{00800656-D15C-4430-8125-BD9B3A4E19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81387" y="111474747"/>
              <a:ext cx="195988" cy="1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Rectangle 90">
              <a:extLst>
                <a:ext uri="{FF2B5EF4-FFF2-40B4-BE49-F238E27FC236}">
                  <a16:creationId xmlns:a16="http://schemas.microsoft.com/office/drawing/2014/main" id="{D5459E3E-30F0-4569-A96E-6C5D11468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397569" y="111305708"/>
              <a:ext cx="927075" cy="605919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Simon Zeigler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Regional Field Director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(Western Region)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6" name="Rectangle 52">
              <a:extLst>
                <a:ext uri="{FF2B5EF4-FFF2-40B4-BE49-F238E27FC236}">
                  <a16:creationId xmlns:a16="http://schemas.microsoft.com/office/drawing/2014/main" id="{BA400109-8DA1-4345-B2CC-053C80801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49608" y="108719607"/>
              <a:ext cx="1049341" cy="1129966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FEBF7"/>
                  </a:solidFill>
                </a14:hiddenFill>
              </a:ext>
            </a:extLst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Jeff Townsend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Director of Field Development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(train, coaches, and monitors Partnership Development of field team members who raise support)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7" name="Text Box 38">
              <a:extLst>
                <a:ext uri="{FF2B5EF4-FFF2-40B4-BE49-F238E27FC236}">
                  <a16:creationId xmlns:a16="http://schemas.microsoft.com/office/drawing/2014/main" id="{F3EA2824-FD53-4916-88A5-A5D8BFE752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55554" y="108719607"/>
              <a:ext cx="1077343" cy="1322112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FEBF7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Derrah Jackson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Director of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Research and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Innovation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(finds new, fresh, and innovative ways to keep the ministry moving forward)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8" name="Line 19">
              <a:extLst>
                <a:ext uri="{FF2B5EF4-FFF2-40B4-BE49-F238E27FC236}">
                  <a16:creationId xmlns:a16="http://schemas.microsoft.com/office/drawing/2014/main" id="{DE021AA0-0210-4A93-AC31-AE38FC6A06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8586854" y="108619912"/>
              <a:ext cx="1" cy="8255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Line 61">
              <a:extLst>
                <a:ext uri="{FF2B5EF4-FFF2-40B4-BE49-F238E27FC236}">
                  <a16:creationId xmlns:a16="http://schemas.microsoft.com/office/drawing/2014/main" id="{817452B3-5503-442B-A960-A27EFC5185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129179" y="108619912"/>
              <a:ext cx="1" cy="8255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Rectangle 64">
              <a:extLst>
                <a:ext uri="{FF2B5EF4-FFF2-40B4-BE49-F238E27FC236}">
                  <a16:creationId xmlns:a16="http://schemas.microsoft.com/office/drawing/2014/main" id="{1A1E5244-F123-445F-919F-1FC3D8123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15437" y="108729767"/>
              <a:ext cx="1049341" cy="1119806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FEBF7"/>
                  </a:solidFill>
                </a14:hiddenFill>
              </a:ext>
            </a:extLst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Gordy Decker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National Training Director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(develops and delivers ISI-specific training for staff, ministry partners, and students)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1" name="Line 22">
              <a:extLst>
                <a:ext uri="{FF2B5EF4-FFF2-40B4-BE49-F238E27FC236}">
                  <a16:creationId xmlns:a16="http://schemas.microsoft.com/office/drawing/2014/main" id="{1EE8A63F-C3C9-4F66-B6D3-4C7CBFEBBE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163936" y="108626897"/>
              <a:ext cx="1" cy="8255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Line 12">
              <a:extLst>
                <a:ext uri="{FF2B5EF4-FFF2-40B4-BE49-F238E27FC236}">
                  <a16:creationId xmlns:a16="http://schemas.microsoft.com/office/drawing/2014/main" id="{137A6378-486A-4BB8-961B-8808147862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7369885" y="108619912"/>
              <a:ext cx="1" cy="8255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Text Box 14">
              <a:extLst>
                <a:ext uri="{FF2B5EF4-FFF2-40B4-BE49-F238E27FC236}">
                  <a16:creationId xmlns:a16="http://schemas.microsoft.com/office/drawing/2014/main" id="{F384C961-AB49-4CAA-AAC9-43B4D8E97A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807378" y="108719607"/>
              <a:ext cx="1049341" cy="1871726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FEBF7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Teri Crowell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National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Director of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Recruitment (part-time)/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Assistant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Training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Director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(part time)*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(recruiting and oversight of applications for field ministry)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4" name="Line 25">
              <a:extLst>
                <a:ext uri="{FF2B5EF4-FFF2-40B4-BE49-F238E27FC236}">
                  <a16:creationId xmlns:a16="http://schemas.microsoft.com/office/drawing/2014/main" id="{F48F4919-156E-4DBE-8997-A423BD143D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000493" y="108625756"/>
              <a:ext cx="1" cy="8255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Text Box 38">
              <a:extLst>
                <a:ext uri="{FF2B5EF4-FFF2-40B4-BE49-F238E27FC236}">
                  <a16:creationId xmlns:a16="http://schemas.microsoft.com/office/drawing/2014/main" id="{80C3F079-208F-4CE4-BA9C-967125262B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68101" y="108359113"/>
              <a:ext cx="1902534" cy="518738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Regional Field Directors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(manage and provide pastoral care for staff members in their region)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6" name="Rectangle 13">
              <a:extLst>
                <a:ext uri="{FF2B5EF4-FFF2-40B4-BE49-F238E27FC236}">
                  <a16:creationId xmlns:a16="http://schemas.microsoft.com/office/drawing/2014/main" id="{7BB5E674-8B64-45A3-BB0B-747E87F25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257779" y="108719607"/>
              <a:ext cx="1049341" cy="763016"/>
            </a:xfrm>
            <a:prstGeom prst="rect">
              <a:avLst/>
            </a:prstGeom>
            <a:noFill/>
            <a:ln w="1905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DFEBF7"/>
                  </a:solidFill>
                </a14:hiddenFill>
              </a:ext>
            </a:extLst>
          </p:spPr>
          <p:txBody>
            <a:bodyPr vert="horz" wrap="square" lIns="12700" tIns="12700" rIns="12700" bIns="127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Roger Martin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Global Pastor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(provides pastoral care for ISI’s global team)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7" name="Line 28">
              <a:extLst>
                <a:ext uri="{FF2B5EF4-FFF2-40B4-BE49-F238E27FC236}">
                  <a16:creationId xmlns:a16="http://schemas.microsoft.com/office/drawing/2014/main" id="{94DC854C-E63E-4988-913B-D46235284B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724143" y="108637057"/>
              <a:ext cx="1" cy="8255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DE54DB1D-256A-4050-A9E4-0279C89E6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497" y="2309485"/>
            <a:ext cx="1495238" cy="4761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of Trustees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237" y="1280320"/>
            <a:ext cx="9097963" cy="4953000"/>
          </a:xfrm>
        </p:spPr>
        <p:txBody>
          <a:bodyPr numCol="2"/>
          <a:lstStyle/>
          <a:p>
            <a:r>
              <a:rPr lang="en-US" sz="2400" b="1" dirty="0"/>
              <a:t>Mr. Vic Evans</a:t>
            </a:r>
          </a:p>
          <a:p>
            <a:endParaRPr lang="en-US" sz="2400" dirty="0"/>
          </a:p>
          <a:p>
            <a:r>
              <a:rPr lang="en-US" sz="2400" b="1" dirty="0"/>
              <a:t>Mr. Steve Heinz</a:t>
            </a:r>
          </a:p>
          <a:p>
            <a:pPr>
              <a:buNone/>
            </a:pPr>
            <a:r>
              <a:rPr lang="en-US" sz="2400" b="1" dirty="0"/>
              <a:t> 	</a:t>
            </a:r>
            <a:r>
              <a:rPr lang="en-US" sz="2400" dirty="0"/>
              <a:t>(Chair)</a:t>
            </a:r>
          </a:p>
          <a:p>
            <a:pPr>
              <a:buNone/>
            </a:pPr>
            <a:endParaRPr lang="en-US" sz="2400" dirty="0"/>
          </a:p>
          <a:p>
            <a:r>
              <a:rPr lang="en-US" sz="2400" b="1" dirty="0"/>
              <a:t>Mr. Keith Jordan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Mrs. Sandi King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Mr. Denny Schlosser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Dr. Seng Tan</a:t>
            </a:r>
          </a:p>
          <a:p>
            <a:pPr marL="0" indent="0">
              <a:buNone/>
            </a:pPr>
            <a:r>
              <a:rPr lang="en-US" sz="2400" dirty="0"/>
              <a:t>    (President/CEO)</a:t>
            </a:r>
            <a:endParaRPr lang="en-US" sz="2400" b="1" dirty="0"/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Mark Waters</a:t>
            </a:r>
          </a:p>
          <a:p>
            <a:pPr marL="0" indent="0">
              <a:buNone/>
            </a:pPr>
            <a:r>
              <a:rPr lang="en-US" sz="2400" b="1" dirty="0"/>
              <a:t>		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  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c 16" descr="Home">
            <a:extLst>
              <a:ext uri="{FF2B5EF4-FFF2-40B4-BE49-F238E27FC236}">
                <a16:creationId xmlns:a16="http://schemas.microsoft.com/office/drawing/2014/main" id="{CBF35196-4EF6-48C3-AE71-929B87A535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415" y="442119"/>
            <a:ext cx="8133340" cy="7340724"/>
          </a:xfrm>
          <a:prstGeom prst="rect">
            <a:avLst/>
          </a:prstGeom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493837" y="213519"/>
            <a:ext cx="8305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latin typeface="Trebuchet MS" pitchFamily="34" charset="0"/>
              </a:rPr>
              <a:t>ISI Operations Team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3973348" y="2350281"/>
            <a:ext cx="249644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Trebuchet MS" pitchFamily="34" charset="0"/>
              </a:rPr>
              <a:t>Ministry Operations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639682" y="1139031"/>
            <a:ext cx="198540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Trebuchet MS" pitchFamily="34" charset="0"/>
              </a:rPr>
              <a:t>Finance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29356" y="1130389"/>
            <a:ext cx="2569481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Trebuchet MS" pitchFamily="34" charset="0"/>
              </a:rPr>
              <a:t>Ministry Advancement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72846" y="5292313"/>
            <a:ext cx="237087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latin typeface="Trebuchet MS" pitchFamily="34" charset="0"/>
              </a:rPr>
              <a:t>People Services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285038" y="5242719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u="sng">
                <a:latin typeface="Trebuchet MS" pitchFamily="34" charset="0"/>
              </a:rPr>
              <a:t>Publications/Websites</a:t>
            </a:r>
            <a:endParaRPr lang="en-US" b="1" u="sng" dirty="0">
              <a:latin typeface="Trebuchet MS" pitchFamily="34" charset="0"/>
            </a:endParaRPr>
          </a:p>
        </p:txBody>
      </p:sp>
      <p:pic>
        <p:nvPicPr>
          <p:cNvPr id="22" name="Picture 6"/>
          <p:cNvPicPr>
            <a:picLocks noChangeAspect="1" noChangeArrowheads="1"/>
          </p:cNvPicPr>
          <p:nvPr/>
        </p:nvPicPr>
        <p:blipFill rotWithShape="1">
          <a:blip r:embed="rId5" cstate="print"/>
          <a:srcRect l="6933" r="7491" b="34241"/>
          <a:stretch/>
        </p:blipFill>
        <p:spPr bwMode="auto">
          <a:xfrm>
            <a:off x="5352225" y="2758299"/>
            <a:ext cx="1086399" cy="10545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8" name="TextBox 27"/>
          <p:cNvSpPr txBox="1"/>
          <p:nvPr/>
        </p:nvSpPr>
        <p:spPr>
          <a:xfrm>
            <a:off x="875736" y="252180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Christine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5664" y="397675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Jennifer M.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065830" y="2639494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Sheldon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31391" y="6854587"/>
            <a:ext cx="877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Teresa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15788" y="4003119"/>
            <a:ext cx="935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Sarah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17714" y="3849524"/>
            <a:ext cx="838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Mickie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830235" y="5468651"/>
            <a:ext cx="113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Kassania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85037" y="685458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Rebekah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12230" y="685458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Jennifer L.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09216" y="251919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Breanne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9307FA8-F466-41A6-A55A-FE7E71138072}"/>
              </a:ext>
            </a:extLst>
          </p:cNvPr>
          <p:cNvSpPr txBox="1"/>
          <p:nvPr/>
        </p:nvSpPr>
        <p:spPr>
          <a:xfrm>
            <a:off x="5313799" y="5466384"/>
            <a:ext cx="1133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Jonathan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A479EF5-8DCA-40F1-8BFC-1700F32F507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7" r="13835"/>
          <a:stretch/>
        </p:blipFill>
        <p:spPr>
          <a:xfrm>
            <a:off x="7344286" y="5681702"/>
            <a:ext cx="1168730" cy="11188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8A812D9-A05B-4A02-B588-7257600C6F3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55" r="20329"/>
          <a:stretch/>
        </p:blipFill>
        <p:spPr>
          <a:xfrm>
            <a:off x="8151959" y="1553065"/>
            <a:ext cx="1019460" cy="10666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A6CAF0D-9AB1-472F-947F-C72692B95DD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6" r="19881"/>
          <a:stretch/>
        </p:blipFill>
        <p:spPr>
          <a:xfrm>
            <a:off x="2241458" y="1520521"/>
            <a:ext cx="979463" cy="10255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BB0F6C8-8304-415B-A409-D624503A607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4" r="11767"/>
          <a:stretch/>
        </p:blipFill>
        <p:spPr>
          <a:xfrm>
            <a:off x="942751" y="1540674"/>
            <a:ext cx="1026720" cy="10048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283EAB6-375A-41DF-BAC3-2048E342AD3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8" r="22934"/>
          <a:stretch/>
        </p:blipFill>
        <p:spPr>
          <a:xfrm>
            <a:off x="2369753" y="5790984"/>
            <a:ext cx="1002926" cy="1010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3165A9FF-D20B-4372-9F2E-676D1A6BEB05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r="14724"/>
          <a:stretch/>
        </p:blipFill>
        <p:spPr>
          <a:xfrm>
            <a:off x="969546" y="2983929"/>
            <a:ext cx="1057364" cy="9848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7E4575-3723-4A35-B632-E68561F7D952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0" r="11633"/>
          <a:stretch/>
        </p:blipFill>
        <p:spPr>
          <a:xfrm>
            <a:off x="1007847" y="5799889"/>
            <a:ext cx="1174823" cy="10006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366F42-665F-45E1-8426-3C6F9D4B7107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3" r="21065"/>
          <a:stretch/>
        </p:blipFill>
        <p:spPr>
          <a:xfrm>
            <a:off x="3951022" y="4388870"/>
            <a:ext cx="1028027" cy="10070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6DD57A7-8070-4ED1-81E5-683E8C120ABD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71" t="-1" r="15324" b="49140"/>
          <a:stretch/>
        </p:blipFill>
        <p:spPr>
          <a:xfrm>
            <a:off x="2255424" y="2983929"/>
            <a:ext cx="1057364" cy="1030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CE5BD7-CFED-4C04-ABCA-DA300F83AA04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225" y="4366419"/>
            <a:ext cx="838691" cy="10560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48B64B4-2ABD-46AC-B2DD-2F3527F8D0E0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333" b="10745"/>
          <a:stretch/>
        </p:blipFill>
        <p:spPr>
          <a:xfrm>
            <a:off x="8673336" y="5681702"/>
            <a:ext cx="1278702" cy="11188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A169D9B9-ED63-46FB-B76B-DF67EFAACF56}"/>
              </a:ext>
            </a:extLst>
          </p:cNvPr>
          <p:cNvSpPr txBox="1"/>
          <p:nvPr/>
        </p:nvSpPr>
        <p:spPr>
          <a:xfrm>
            <a:off x="8632385" y="685458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Austin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8B731D-DC86-451F-A048-8890B95B281B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57" t="11259" r="-57" b="34073"/>
          <a:stretch/>
        </p:blipFill>
        <p:spPr>
          <a:xfrm>
            <a:off x="2241458" y="2945842"/>
            <a:ext cx="1102337" cy="10689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19-20 Strategic Plan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637" y="1356519"/>
            <a:ext cx="899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Ensure that prayer, dependence and surrender to the Lord characterize everything we do.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Accelerate and strengthen our field ministry efforts—campus, city, church, and special interest groups.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Ensure all systems, relationships, and safeguards are in place for maximum effectiveness of returning international students.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Recruit, train and equip all staff to minister in confidence, competence and effectiveness.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Ensure that the ISI National Ministry and all ISI staff, volunteers and ministry partners are resourced and supported for maximum ministry effectiveness. </a:t>
            </a:r>
          </a:p>
          <a:p>
            <a:pPr marL="457200" lvl="0" indent="-457200">
              <a:buFont typeface="+mj-lt"/>
              <a:buAutoNum type="arabicPeriod"/>
            </a:pPr>
            <a:endParaRPr lang="en-US" sz="20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/>
              <a:t>Secure a permanent, debt-free international headquarters for the organization and ministry.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Believe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638" y="1356519"/>
            <a:ext cx="932656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Mission Statement:</a:t>
            </a:r>
          </a:p>
          <a:p>
            <a:r>
              <a:rPr lang="en-US" dirty="0"/>
              <a:t>International Students, Inc. exists to share Christ's love with international students and to equip them for effective service in cooperation with the local church and others.</a:t>
            </a:r>
          </a:p>
          <a:p>
            <a:endParaRPr lang="en-US" sz="1200" dirty="0"/>
          </a:p>
          <a:p>
            <a:r>
              <a:rPr lang="en-US" sz="2000" b="1" dirty="0"/>
              <a:t>Core Values: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Christ-centered approach to serving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Student-centered ministry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Full-cycle evangelism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Dependence on churches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National identity</a:t>
            </a:r>
          </a:p>
          <a:p>
            <a:endParaRPr lang="en-US" sz="1200" dirty="0"/>
          </a:p>
          <a:p>
            <a:r>
              <a:rPr lang="en-US" sz="2000" b="1" dirty="0"/>
              <a:t>Statement of Faith and Biblical Principles: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Final Authority: the Bible speaks with final authority concerning truth, morality, and conduct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Marriage: the uniting of one man and one woman in a single exclusive union (Gen 2:18-25)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Gender: God wonderfully and immutably creates each person as male or female that reflect the image of God (Gen 1:26-17)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Sexuality: God intends sexual intimacy to occur between a man and woman who are married to each other (1 Cor 6:18)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Sanctity of Life: we are called to defend, protect, and value all human life (Ps 139)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5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Policy and </a:t>
            </a:r>
            <a:br>
              <a:rPr lang="en-US" dirty="0"/>
            </a:br>
            <a:r>
              <a:rPr lang="en-US" dirty="0"/>
              <a:t>Best Practices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636" y="1813719"/>
            <a:ext cx="93265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No names and locations of international students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You MUST have written permission. If you do not have permission, DO NOT POST their name/location. Use ISI’s Media Release Form to document the student’s permission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Because “…</a:t>
            </a:r>
            <a:r>
              <a:rPr lang="en-US" sz="2000" i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it should be considered that any and all communications via such media is representational of ISI unless the communications clearly state that they are being offered purely in a personal capacity”,</a:t>
            </a:r>
            <a:r>
              <a:rPr lang="en-US" sz="2000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please note that “Liking” (Facebook) or “Promoting/Favorite” (Twitter) articles on Social Media networks may be construed as ISI’s endorsing a cause, organization and/or person that may stand for something in direct violation of our Statement of Faith, Mission, Vision and/or Core Values. As such, please exercise prejudice before “liking” or “promoting” articles online.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/>
              <a:t>Do not post negative comments.</a:t>
            </a:r>
            <a:endParaRPr lang="en-US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44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Ministry Operations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55637" y="1280319"/>
            <a:ext cx="8686800" cy="5943600"/>
          </a:xfrm>
          <a:prstGeom prst="rect">
            <a:avLst/>
          </a:prstGeom>
        </p:spPr>
        <p:txBody>
          <a:bodyPr/>
          <a:lstStyle/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www.isiministryoperations.org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79413" marR="0" lvl="0" indent="-379413" algn="l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>
                <a:latin typeface="+mn-lt"/>
              </a:rPr>
              <a:t>Legal &amp; Insurance</a:t>
            </a:r>
          </a:p>
          <a:p>
            <a:pPr marL="836613" lvl="1" indent="-379413" defTabSz="1014413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Contracts</a:t>
            </a:r>
          </a:p>
          <a:p>
            <a:pPr marL="836613" lvl="1" indent="-379413" defTabSz="1014413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Liability insurance</a:t>
            </a:r>
          </a:p>
          <a:p>
            <a:pPr marL="836613" lvl="1" indent="-379413" defTabSz="1014413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Social Media Policy</a:t>
            </a:r>
          </a:p>
          <a:p>
            <a:pPr marL="836613" lvl="1" indent="-379413" defTabSz="1014413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Music/Video Use</a:t>
            </a:r>
          </a:p>
          <a:p>
            <a:pPr marL="836613" lvl="1" indent="-379413" defTabSz="1014413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Student Event Photos</a:t>
            </a:r>
          </a:p>
          <a:p>
            <a:pPr marL="379413" indent="-379413" defTabSz="1014413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Overseas Trips</a:t>
            </a:r>
          </a:p>
          <a:p>
            <a:pPr marL="379413" indent="-379413" defTabSz="1014413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+mn-lt"/>
              </a:rPr>
              <a:t>Reporting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837" y="3490119"/>
            <a:ext cx="9372600" cy="914400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orldwide design template">
  <a:themeElements>
    <a:clrScheme name="Worldwide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orldwide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orldwid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Worldwide design template</Template>
  <TotalTime>7858</TotalTime>
  <Words>803</Words>
  <Application>Microsoft Office PowerPoint</Application>
  <PresentationFormat>Custom</PresentationFormat>
  <Paragraphs>180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Symbol</vt:lpstr>
      <vt:lpstr>Times New Roman</vt:lpstr>
      <vt:lpstr>Trebuchet MS</vt:lpstr>
      <vt:lpstr>Worldwide design template</vt:lpstr>
      <vt:lpstr>Organizational &amp; Management Structures</vt:lpstr>
      <vt:lpstr>Directors</vt:lpstr>
      <vt:lpstr>Board of Trustees</vt:lpstr>
      <vt:lpstr>PowerPoint Presentation</vt:lpstr>
      <vt:lpstr>FY 19-20 Strategic Plan</vt:lpstr>
      <vt:lpstr>What We Believe</vt:lpstr>
      <vt:lpstr>Social Media Policy and  Best Practices</vt:lpstr>
      <vt:lpstr>Ministry Operations</vt:lpstr>
      <vt:lpstr>Questions?</vt:lpstr>
    </vt:vector>
  </TitlesOfParts>
  <Company>International Students, Inc. (ISI)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J. Gordon Decker</dc:creator>
  <cp:lastModifiedBy>Rashae Finck</cp:lastModifiedBy>
  <cp:revision>224</cp:revision>
  <cp:lastPrinted>2017-03-22T15:30:04Z</cp:lastPrinted>
  <dcterms:created xsi:type="dcterms:W3CDTF">2004-05-03T19:36:11Z</dcterms:created>
  <dcterms:modified xsi:type="dcterms:W3CDTF">2020-10-27T20:33:07Z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TC010875711033</vt:lpwstr>
  </property>
</Properties>
</file>