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3" r:id="rId2"/>
    <p:sldId id="289" r:id="rId3"/>
    <p:sldId id="284" r:id="rId4"/>
    <p:sldId id="279" r:id="rId5"/>
    <p:sldId id="283" r:id="rId6"/>
    <p:sldId id="292" r:id="rId7"/>
    <p:sldId id="291" r:id="rId8"/>
    <p:sldId id="287" r:id="rId9"/>
    <p:sldId id="290" r:id="rId10"/>
  </p:sldIdLst>
  <p:sldSz cx="10150475" cy="7589838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E1"/>
    <a:srgbClr val="8294BA"/>
    <a:srgbClr val="485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/>
    <p:restoredTop sz="78454" autoAdjust="0"/>
  </p:normalViewPr>
  <p:slideViewPr>
    <p:cSldViewPr>
      <p:cViewPr varScale="1">
        <p:scale>
          <a:sx n="46" d="100"/>
          <a:sy n="46" d="100"/>
        </p:scale>
        <p:origin x="1255" y="27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18B2450-2A5F-4510-9156-E8D25FC5D8DF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797441-9A0E-4D67-B20F-C3D4D21A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1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C5F760A-9978-40A9-83CC-230A1062B996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8500"/>
            <a:ext cx="46672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B420E30-10E5-48D5-AE0C-67C735E7F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1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0E30-10E5-48D5-AE0C-67C735E7FC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905000"/>
            <a:ext cx="6781800" cy="1295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05200"/>
            <a:ext cx="6858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934200"/>
            <a:ext cx="31242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fld id="{77E3FFA9-6275-4DF5-AC57-EA00E3A58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1456-5DA3-4425-B72F-9D974FA0A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76200"/>
            <a:ext cx="2419350" cy="667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7105650" cy="667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AF39D-973B-4752-AD49-F0D4974DBC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E124E-275E-4D8E-907F-B088D6EDF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9C58F-E72C-46C6-A84D-977115594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416F-4ECE-46C8-9E00-E12D525C1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1FAF-9222-452F-8B45-39944B751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E1164-2033-4D29-BC96-96C9DD364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E175-4B39-4E8F-9C2A-E3976DF22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F02D-73D2-421A-9843-82BB52B38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9E898-F5C0-46C5-AD07-A10DAC7F3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6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96012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 eaLnBrk="1" hangingPunct="1">
              <a:defRPr sz="1400"/>
            </a:lvl1pPr>
          </a:lstStyle>
          <a:p>
            <a:fld id="{0DC12563-D77F-418F-9B82-C39EC233F1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ministryoperations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Organizational &amp; Management Structures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5BCC5-1926-E040-BC8B-7E413A39771F}"/>
              </a:ext>
            </a:extLst>
          </p:cNvPr>
          <p:cNvSpPr txBox="1"/>
          <p:nvPr/>
        </p:nvSpPr>
        <p:spPr>
          <a:xfrm>
            <a:off x="6904037" y="4389439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May 2022</a:t>
            </a:r>
          </a:p>
          <a:p>
            <a:pPr algn="r"/>
            <a:r>
              <a:rPr lang="en-US" dirty="0"/>
              <a:t>Alex Tovar</a:t>
            </a:r>
          </a:p>
          <a:p>
            <a:pPr algn="r"/>
            <a:r>
              <a:rPr lang="en-US" dirty="0"/>
              <a:t>Director of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12CCF-8F34-3F43-BB50-D10446CD7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637" y="453275"/>
            <a:ext cx="1933444" cy="5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382000" cy="914400"/>
          </a:xfrm>
        </p:spPr>
        <p:txBody>
          <a:bodyPr/>
          <a:lstStyle/>
          <a:p>
            <a:r>
              <a:rPr lang="en-US" dirty="0"/>
              <a:t>Directors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1BE3FAD-9B65-FB0A-19E9-E31410369D85}"/>
              </a:ext>
            </a:extLst>
          </p:cNvPr>
          <p:cNvGrpSpPr>
            <a:grpSpLocks/>
          </p:cNvGrpSpPr>
          <p:nvPr/>
        </p:nvGrpSpPr>
        <p:grpSpPr bwMode="auto">
          <a:xfrm>
            <a:off x="481317" y="1889923"/>
            <a:ext cx="9406314" cy="5465396"/>
            <a:chOff x="105615437" y="107177853"/>
            <a:chExt cx="9406869" cy="5465924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A675BBD-7640-18A1-DAE4-C06AB67B3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15813" y="112405533"/>
              <a:ext cx="9406493" cy="23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  *Also serves as City Director Phoenix														    Revised 2/2022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28" name="AutoShape 4">
              <a:extLst>
                <a:ext uri="{FF2B5EF4-FFF2-40B4-BE49-F238E27FC236}">
                  <a16:creationId xmlns:a16="http://schemas.microsoft.com/office/drawing/2014/main" id="{3DB099C4-A907-B6DC-8862-862B8341BF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296960" y="107701196"/>
              <a:ext cx="0" cy="9144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72011B1-0A7C-3C46-0DA9-8E5460E61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0033" y="107177853"/>
              <a:ext cx="1620480" cy="60785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Board of Trustees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(ensures financial viability and fulfillment of ISI’s mission)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EB8CFF43-35D3-01EF-DDAE-82A78C6FC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71881" y="107951237"/>
              <a:ext cx="1225965" cy="418970"/>
            </a:xfrm>
            <a:prstGeom prst="rect">
              <a:avLst/>
            </a:prstGeom>
            <a:solidFill>
              <a:srgbClr val="9DC3E6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Seng Tan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President/CEO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F48E3808-F5A8-8CF2-3466-67237F84E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129179" y="108610387"/>
              <a:ext cx="7570195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063D4B8B-F26C-D3EF-C18F-261D0B69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64987" y="108737562"/>
              <a:ext cx="1049341" cy="1405967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Alex Tovar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Operations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(oversees operations of the ministry including finance, personnel, insurance, employee benefits, IT, special projects, etc.)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58">
              <a:extLst>
                <a:ext uri="{FF2B5EF4-FFF2-40B4-BE49-F238E27FC236}">
                  <a16:creationId xmlns:a16="http://schemas.microsoft.com/office/drawing/2014/main" id="{B6688A28-7CAE-5191-15CC-A5716D876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295153" y="108853721"/>
              <a:ext cx="0" cy="343382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69">
              <a:extLst>
                <a:ext uri="{FF2B5EF4-FFF2-40B4-BE49-F238E27FC236}">
                  <a16:creationId xmlns:a16="http://schemas.microsoft.com/office/drawing/2014/main" id="{4F0F1E41-32FD-C468-8B82-B250E96AA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86081" y="109280186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2">
              <a:extLst>
                <a:ext uri="{FF2B5EF4-FFF2-40B4-BE49-F238E27FC236}">
                  <a16:creationId xmlns:a16="http://schemas.microsoft.com/office/drawing/2014/main" id="{4DBF6758-2D8F-2494-7AB9-45692C62A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89541" y="108972718"/>
              <a:ext cx="945263" cy="59194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David Larson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(Northeast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77">
              <a:extLst>
                <a:ext uri="{FF2B5EF4-FFF2-40B4-BE49-F238E27FC236}">
                  <a16:creationId xmlns:a16="http://schemas.microsoft.com/office/drawing/2014/main" id="{9544529F-92D9-CAD8-98AA-8F59070A1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91548" y="110038883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73">
              <a:extLst>
                <a:ext uri="{FF2B5EF4-FFF2-40B4-BE49-F238E27FC236}">
                  <a16:creationId xmlns:a16="http://schemas.microsoft.com/office/drawing/2014/main" id="{000C3EC8-8D2F-A28F-239F-DCC1BE83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09666137"/>
              <a:ext cx="927075" cy="72072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Roy Yabuki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(Rocky Mt. /Plains Region)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CA3CECCF-40DB-9AC6-5923-1BA7C7F04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84994" y="110834667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81">
              <a:extLst>
                <a:ext uri="{FF2B5EF4-FFF2-40B4-BE49-F238E27FC236}">
                  <a16:creationId xmlns:a16="http://schemas.microsoft.com/office/drawing/2014/main" id="{58A3F991-2FE7-0308-F993-E14DA0E13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10478115"/>
              <a:ext cx="927075" cy="716467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Ed Germann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(Southeast/Great Lakes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92">
              <a:extLst>
                <a:ext uri="{FF2B5EF4-FFF2-40B4-BE49-F238E27FC236}">
                  <a16:creationId xmlns:a16="http://schemas.microsoft.com/office/drawing/2014/main" id="{22ACD731-2E20-F30A-2EC2-1753DC06A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91547" y="111474747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90">
              <a:extLst>
                <a:ext uri="{FF2B5EF4-FFF2-40B4-BE49-F238E27FC236}">
                  <a16:creationId xmlns:a16="http://schemas.microsoft.com/office/drawing/2014/main" id="{96EF76CA-D504-DC30-4CF2-4FC2A42DE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11305708"/>
              <a:ext cx="927075" cy="60591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Simon Zeigler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(Western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2">
              <a:extLst>
                <a:ext uri="{FF2B5EF4-FFF2-40B4-BE49-F238E27FC236}">
                  <a16:creationId xmlns:a16="http://schemas.microsoft.com/office/drawing/2014/main" id="{F4820168-C692-BD5A-126F-042619FDD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49608" y="108719607"/>
              <a:ext cx="1049341" cy="1129966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Jeff Townsend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Field Development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(train, coaches, and monitors Partnership Development of field team members who raise support)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 Box 38">
              <a:extLst>
                <a:ext uri="{FF2B5EF4-FFF2-40B4-BE49-F238E27FC236}">
                  <a16:creationId xmlns:a16="http://schemas.microsoft.com/office/drawing/2014/main" id="{24384B83-2761-378E-78D6-D3E50C0C8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55554" y="108719607"/>
              <a:ext cx="1077343" cy="1129966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Derrah Jackson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Research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(finds new, fresh, and innovative ways to keep the ministry moving forward)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20">
              <a:extLst>
                <a:ext uri="{FF2B5EF4-FFF2-40B4-BE49-F238E27FC236}">
                  <a16:creationId xmlns:a16="http://schemas.microsoft.com/office/drawing/2014/main" id="{D607A8EA-8D0B-BF42-3175-C72C61073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586854" y="108619912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61">
              <a:extLst>
                <a:ext uri="{FF2B5EF4-FFF2-40B4-BE49-F238E27FC236}">
                  <a16:creationId xmlns:a16="http://schemas.microsoft.com/office/drawing/2014/main" id="{83A360E5-8D90-ED54-FEC8-CA734CAFC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29179" y="108599592"/>
              <a:ext cx="1" cy="10287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B725B351-010D-81BA-CCE1-8F53A34E2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15437" y="108729767"/>
              <a:ext cx="1049341" cy="1119806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Gordy Decker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National Training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(develops and delivers ISI-specific training for staff, ministry partners, and students)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Line 23">
              <a:extLst>
                <a:ext uri="{FF2B5EF4-FFF2-40B4-BE49-F238E27FC236}">
                  <a16:creationId xmlns:a16="http://schemas.microsoft.com/office/drawing/2014/main" id="{5734D19D-3F6C-CA1F-3304-93C88AE77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163936" y="108626897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>
              <a:extLst>
                <a:ext uri="{FF2B5EF4-FFF2-40B4-BE49-F238E27FC236}">
                  <a16:creationId xmlns:a16="http://schemas.microsoft.com/office/drawing/2014/main" id="{BB1E32F2-5267-5220-3181-516CF0CC9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369885" y="108619912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14">
              <a:extLst>
                <a:ext uri="{FF2B5EF4-FFF2-40B4-BE49-F238E27FC236}">
                  <a16:creationId xmlns:a16="http://schemas.microsoft.com/office/drawing/2014/main" id="{435B32F8-C356-8018-AEC7-E1E587E86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07378" y="108719607"/>
              <a:ext cx="1049341" cy="1871726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Teri Crowell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National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Recruitment (part-time)/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Assistant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Training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(part time)*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(recruiting and oversight of applications for field ministry)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26">
              <a:extLst>
                <a:ext uri="{FF2B5EF4-FFF2-40B4-BE49-F238E27FC236}">
                  <a16:creationId xmlns:a16="http://schemas.microsoft.com/office/drawing/2014/main" id="{5672162D-68DF-538B-B043-44AE3E809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000493" y="108625756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38">
              <a:extLst>
                <a:ext uri="{FF2B5EF4-FFF2-40B4-BE49-F238E27FC236}">
                  <a16:creationId xmlns:a16="http://schemas.microsoft.com/office/drawing/2014/main" id="{E068EFE8-CA07-93B1-E8BC-F59B3060B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78261" y="108359113"/>
              <a:ext cx="1902534" cy="51873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(manage and provide pastoral care for staff members in their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969A259F-FA56-9D49-7986-EDEF7FB2C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724143" y="108637057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13">
              <a:extLst>
                <a:ext uri="{FF2B5EF4-FFF2-40B4-BE49-F238E27FC236}">
                  <a16:creationId xmlns:a16="http://schemas.microsoft.com/office/drawing/2014/main" id="{2491C77B-6C60-551B-BB8A-E49A0AD49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79177" y="108737562"/>
              <a:ext cx="964840" cy="138667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Kyle Cox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Marketing &amp;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Communications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(oversees marketing, grant proposals, media, publications, and National Conference)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92">
              <a:extLst>
                <a:ext uri="{FF2B5EF4-FFF2-40B4-BE49-F238E27FC236}">
                  <a16:creationId xmlns:a16="http://schemas.microsoft.com/office/drawing/2014/main" id="{33604001-17E6-9BD7-A64C-D7FBE6325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85809" y="112277388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59BE934F-D511-E72B-6F0A-12D8ECCBA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12011447"/>
              <a:ext cx="937581" cy="529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Roger Martin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Global Pastor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3" name="Text Box 32">
            <a:extLst>
              <a:ext uri="{FF2B5EF4-FFF2-40B4-BE49-F238E27FC236}">
                <a16:creationId xmlns:a16="http://schemas.microsoft.com/office/drawing/2014/main" id="{6017246C-CE1D-ADF6-7D83-6ED7A8846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259902"/>
            <a:ext cx="10150475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INTERNATIONAL STUDENTS, INC. ORGANIZATIONAL CHART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*Also serves as City Director Phoenix &amp; Acting Director of Recruitment</a:t>
            </a: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37" y="1280320"/>
            <a:ext cx="9097963" cy="4953000"/>
          </a:xfrm>
        </p:spPr>
        <p:txBody>
          <a:bodyPr numCol="2"/>
          <a:lstStyle/>
          <a:p>
            <a:r>
              <a:rPr lang="en-US" sz="2400" b="1" dirty="0"/>
              <a:t>Mr. Vic Evans</a:t>
            </a:r>
          </a:p>
          <a:p>
            <a:endParaRPr lang="en-US" sz="2400" dirty="0"/>
          </a:p>
          <a:p>
            <a:r>
              <a:rPr lang="en-US" sz="2400" b="1" dirty="0"/>
              <a:t>Mrs. Sandi King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Steve Prensner</a:t>
            </a:r>
          </a:p>
          <a:p>
            <a:pPr>
              <a:buNone/>
            </a:pPr>
            <a:r>
              <a:rPr lang="en-US" sz="2400" b="1" dirty="0"/>
              <a:t> 	</a:t>
            </a:r>
            <a:r>
              <a:rPr lang="en-US" sz="2400" dirty="0"/>
              <a:t>(Chair)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Denny Schlosser</a:t>
            </a:r>
          </a:p>
          <a:p>
            <a:endParaRPr lang="en-US" sz="2400" b="1" dirty="0"/>
          </a:p>
          <a:p>
            <a:r>
              <a:rPr lang="en-US" sz="2400" b="1" dirty="0"/>
              <a:t>Mr. John Stumbo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Dr. Seng Tan</a:t>
            </a:r>
          </a:p>
          <a:p>
            <a:pPr marL="0" indent="0">
              <a:buNone/>
            </a:pPr>
            <a:r>
              <a:rPr lang="en-US" sz="2400" dirty="0"/>
              <a:t>    (President/CEO)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Mark Waters</a:t>
            </a:r>
          </a:p>
          <a:p>
            <a:endParaRPr lang="en-US" sz="2400" b="1" dirty="0"/>
          </a:p>
          <a:p>
            <a:r>
              <a:rPr lang="en-US" sz="2400" b="1" dirty="0"/>
              <a:t>Mr. Silas Wong</a:t>
            </a:r>
          </a:p>
          <a:p>
            <a:pPr marL="0" indent="0">
              <a:buNone/>
            </a:pPr>
            <a:r>
              <a:rPr lang="en-US" sz="2400" b="1" dirty="0"/>
              <a:t>		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  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CBF35196-4EF6-48C3-AE71-929B87A53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116" y="548494"/>
            <a:ext cx="8133340" cy="7340724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493837" y="213519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latin typeface="Trebuchet MS" pitchFamily="34" charset="0"/>
              </a:rPr>
              <a:t>ISI Operations Team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73348" y="3201695"/>
            <a:ext cx="249644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Ministry Operations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5948" y="1130023"/>
            <a:ext cx="1985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Finance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9356" y="1130389"/>
            <a:ext cx="25694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Ministry Advancement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72846" y="5292313"/>
            <a:ext cx="23708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People Services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85038" y="5242719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Publications/Websites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 l="6933" r="7491" b="34241"/>
          <a:stretch/>
        </p:blipFill>
        <p:spPr bwMode="auto">
          <a:xfrm>
            <a:off x="5284238" y="3609713"/>
            <a:ext cx="1086399" cy="1054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875736" y="25218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Christine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1471" y="251118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Jennifer M.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9066" y="267663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391" y="6854587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Teresa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49727" y="4700938"/>
            <a:ext cx="8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Mickie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5037" y="68545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Rebekah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12230" y="68545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Jennifer L.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22614" y="685458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Breanne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307FA8-F466-41A6-A55A-FE7E71138072}"/>
              </a:ext>
            </a:extLst>
          </p:cNvPr>
          <p:cNvSpPr txBox="1"/>
          <p:nvPr/>
        </p:nvSpPr>
        <p:spPr>
          <a:xfrm>
            <a:off x="3963849" y="4720987"/>
            <a:ext cx="121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Jonathan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479EF5-8DCA-40F1-8BFC-1700F32F5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3835"/>
          <a:stretch/>
        </p:blipFill>
        <p:spPr>
          <a:xfrm>
            <a:off x="7344286" y="5681702"/>
            <a:ext cx="1168730" cy="1118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A812D9-A05B-4A02-B588-7257600C6F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20329"/>
          <a:stretch/>
        </p:blipFill>
        <p:spPr>
          <a:xfrm>
            <a:off x="7003347" y="1555961"/>
            <a:ext cx="1019460" cy="106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6CAF0D-9AB1-472F-947F-C72692B95D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r="19881"/>
          <a:stretch/>
        </p:blipFill>
        <p:spPr>
          <a:xfrm>
            <a:off x="8727565" y="5662201"/>
            <a:ext cx="1114525" cy="113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B0F6C8-8304-415B-A409-D624503A60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11767"/>
          <a:stretch/>
        </p:blipFill>
        <p:spPr>
          <a:xfrm>
            <a:off x="942751" y="1540674"/>
            <a:ext cx="1026720" cy="1004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283EAB6-375A-41DF-BAC3-2048E342AD3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22934"/>
          <a:stretch/>
        </p:blipFill>
        <p:spPr>
          <a:xfrm>
            <a:off x="2369753" y="5790984"/>
            <a:ext cx="1002926" cy="101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65A9FF-D20B-4372-9F2E-676D1A6BEB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4724"/>
          <a:stretch/>
        </p:blipFill>
        <p:spPr>
          <a:xfrm>
            <a:off x="2141811" y="1536985"/>
            <a:ext cx="1113202" cy="1004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E4575-3723-4A35-B632-E68561F7D95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11633"/>
          <a:stretch/>
        </p:blipFill>
        <p:spPr>
          <a:xfrm>
            <a:off x="1007847" y="5799889"/>
            <a:ext cx="1174823" cy="100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E5BD7-CFED-4C04-ABCA-DA300F83AA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80" y="3621022"/>
            <a:ext cx="838691" cy="105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3C8438-2923-4F0E-9B15-4884B79F3C01}"/>
              </a:ext>
            </a:extLst>
          </p:cNvPr>
          <p:cNvSpPr txBox="1"/>
          <p:nvPr/>
        </p:nvSpPr>
        <p:spPr>
          <a:xfrm>
            <a:off x="8365686" y="2695853"/>
            <a:ext cx="69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</a:t>
            </a:r>
          </a:p>
        </p:txBody>
      </p:sp>
      <p:pic>
        <p:nvPicPr>
          <p:cNvPr id="14" name="Picture 13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8C6707DD-0BF0-42AE-BD33-A88AFAA6EAA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0" t="15191" r="10731" b="32505"/>
          <a:stretch/>
        </p:blipFill>
        <p:spPr>
          <a:xfrm>
            <a:off x="8283799" y="1587848"/>
            <a:ext cx="1125937" cy="106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0180B724-46A2-4A67-B8F8-1DB9574E4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0475" cy="75898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Believe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638" y="1356519"/>
            <a:ext cx="93265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Mission Statement:</a:t>
            </a:r>
          </a:p>
          <a:p>
            <a:r>
              <a:rPr lang="en-US" dirty="0"/>
              <a:t>International Students, Inc. exists to share Christ's love with international students and to equip them for effective service in cooperation with the local church and others.</a:t>
            </a:r>
          </a:p>
          <a:p>
            <a:endParaRPr lang="en-US" sz="1200" dirty="0"/>
          </a:p>
          <a:p>
            <a:r>
              <a:rPr lang="en-US" sz="2000" b="1" dirty="0"/>
              <a:t>Core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Christ-centered approach to serving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Student-centered ministry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Full-cycle evangelism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Dependence on 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identity</a:t>
            </a:r>
          </a:p>
          <a:p>
            <a:endParaRPr lang="en-US" sz="1200" dirty="0"/>
          </a:p>
          <a:p>
            <a:r>
              <a:rPr lang="en-US" sz="2000" b="1" dirty="0"/>
              <a:t>Statement of Faith and Biblical Principles: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Authority: the Bible speaks with final authority concerning truth, morality, and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Marriage: the uniting of one man and one woman in a single exclusive union (Gen 2:18-25)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Gender: God wonderfully and immutably creates each person as male or female that reflect the image of God (Gen 1:26-17)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Sexuality: God intends sexual intimacy to occur between a man and woman who are married to each other (1 Cor 6:18)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Sanctity of Life: we are called to defend, protect, and value all human life (Ps 139)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5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Policy and 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636" y="1813719"/>
            <a:ext cx="93265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names and locations of international students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You MUST have written permission. If you do not have permission, DO NOT POST their name/location. Use ISI’s Media Release Form to document the student’s permission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Because “…</a:t>
            </a:r>
            <a:r>
              <a:rPr lang="en-US" sz="2000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should be considered that any and all communications via such media is representational of ISI unless the communications clearly state that they are being offered purely in a personal capacity”,</a:t>
            </a: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please note that “Liking” (Facebook) or “Promoting/Favorite” (Twitter) articles on Social Media networks may be construed as ISI’s endorsing a cause, organization and/or person that may stand for something in direct violation of our Statement of Faith, Mission, Vision and/or Core Values. As such, please exercise prejudice before “liking” or “promoting” articles online.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Do not post negative comments.</a:t>
            </a:r>
            <a:endParaRPr lang="en-US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4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Operations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637" y="1280319"/>
            <a:ext cx="8686800" cy="5943600"/>
          </a:xfrm>
          <a:prstGeom prst="rect">
            <a:avLst/>
          </a:prstGeom>
        </p:spPr>
        <p:txBody>
          <a:bodyPr/>
          <a:lstStyle/>
          <a:p>
            <a:pPr marL="379413" marR="0" lvl="0" indent="-379413" algn="l" defTabSz="10144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www.isiministryoperations.org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413" marR="0" lvl="0" indent="-379413" algn="l" defTabSz="10144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Legal &amp; Insurance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Contracts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Liability insurance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Social Media Policy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Music/Video Use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Student Event Photos</a:t>
            </a:r>
          </a:p>
          <a:p>
            <a:pPr marL="379413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Overseas Trips</a:t>
            </a:r>
          </a:p>
          <a:p>
            <a:pPr marL="379413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Reporting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90119"/>
            <a:ext cx="9372600" cy="9144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wide design template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Worldwide design template</Template>
  <TotalTime>9043</TotalTime>
  <Words>732</Words>
  <Application>Microsoft Office PowerPoint</Application>
  <PresentationFormat>Custom</PresentationFormat>
  <Paragraphs>172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Symbol</vt:lpstr>
      <vt:lpstr>Times New Roman</vt:lpstr>
      <vt:lpstr>Trebuchet MS</vt:lpstr>
      <vt:lpstr>Worldwide design template</vt:lpstr>
      <vt:lpstr>Organizational &amp; Management Structures</vt:lpstr>
      <vt:lpstr>Directors</vt:lpstr>
      <vt:lpstr>Board of Trustees</vt:lpstr>
      <vt:lpstr>PowerPoint Presentation</vt:lpstr>
      <vt:lpstr>PowerPoint Presentation</vt:lpstr>
      <vt:lpstr>What We Believe</vt:lpstr>
      <vt:lpstr>Social Media Policy and  Best Practices</vt:lpstr>
      <vt:lpstr>Ministry Operations</vt:lpstr>
      <vt:lpstr>Questions?</vt:lpstr>
    </vt:vector>
  </TitlesOfParts>
  <Company>International Students, Inc. (ISI)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Gordon Decker</dc:creator>
  <cp:lastModifiedBy>Mickie Charlier</cp:lastModifiedBy>
  <cp:revision>233</cp:revision>
  <cp:lastPrinted>2017-03-22T15:30:04Z</cp:lastPrinted>
  <dcterms:created xsi:type="dcterms:W3CDTF">2004-05-03T19:36:11Z</dcterms:created>
  <dcterms:modified xsi:type="dcterms:W3CDTF">2022-05-23T20:57:24Z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TC010875711033</vt:lpwstr>
  </property>
</Properties>
</file>