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sldIdLst>
    <p:sldId id="256" r:id="rId2"/>
    <p:sldId id="260" r:id="rId3"/>
    <p:sldId id="262" r:id="rId4"/>
    <p:sldId id="261" r:id="rId5"/>
    <p:sldId id="263" r:id="rId6"/>
    <p:sldId id="264" r:id="rId7"/>
    <p:sldId id="265" r:id="rId8"/>
    <p:sldId id="266" r:id="rId9"/>
    <p:sldId id="267" r:id="rId10"/>
    <p:sldId id="268" r:id="rId11"/>
    <p:sldId id="272" r:id="rId12"/>
    <p:sldId id="269" r:id="rId13"/>
    <p:sldId id="270" r:id="rId14"/>
    <p:sldId id="271" r:id="rId15"/>
    <p:sldId id="277" r:id="rId16"/>
    <p:sldId id="280" r:id="rId17"/>
    <p:sldId id="278" r:id="rId18"/>
    <p:sldId id="279" r:id="rId19"/>
    <p:sldId id="283" r:id="rId20"/>
    <p:sldId id="259" r:id="rId21"/>
    <p:sldId id="281" r:id="rId22"/>
    <p:sldId id="282" r:id="rId23"/>
    <p:sldId id="284" r:id="rId24"/>
    <p:sldId id="257" r:id="rId25"/>
    <p:sldId id="258" r:id="rId26"/>
    <p:sldId id="273" r:id="rId27"/>
    <p:sldId id="274" r:id="rId28"/>
    <p:sldId id="275" r:id="rId29"/>
  </p:sldIdLst>
  <p:sldSz cx="12192000" cy="6858000"/>
  <p:notesSz cx="6400800" cy="86868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7" autoAdjust="0"/>
    <p:restoredTop sz="69843" autoAdjust="0"/>
  </p:normalViewPr>
  <p:slideViewPr>
    <p:cSldViewPr snapToGrid="0">
      <p:cViewPr varScale="1">
        <p:scale>
          <a:sx n="79" d="100"/>
          <a:sy n="79" d="100"/>
        </p:scale>
        <p:origin x="171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680" cy="435849"/>
          </a:xfrm>
          <a:prstGeom prst="rect">
            <a:avLst/>
          </a:prstGeom>
        </p:spPr>
        <p:txBody>
          <a:bodyPr vert="horz" lIns="86210" tIns="43105" rIns="86210" bIns="43105" rtlCol="0"/>
          <a:lstStyle>
            <a:lvl1pPr algn="l">
              <a:defRPr sz="1100"/>
            </a:lvl1pPr>
          </a:lstStyle>
          <a:p>
            <a:endParaRPr lang="en-US"/>
          </a:p>
        </p:txBody>
      </p:sp>
      <p:sp>
        <p:nvSpPr>
          <p:cNvPr id="3" name="Date Placeholder 2"/>
          <p:cNvSpPr>
            <a:spLocks noGrp="1"/>
          </p:cNvSpPr>
          <p:nvPr>
            <p:ph type="dt" idx="1"/>
          </p:nvPr>
        </p:nvSpPr>
        <p:spPr>
          <a:xfrm>
            <a:off x="3625639" y="0"/>
            <a:ext cx="2773680" cy="435849"/>
          </a:xfrm>
          <a:prstGeom prst="rect">
            <a:avLst/>
          </a:prstGeom>
        </p:spPr>
        <p:txBody>
          <a:bodyPr vert="horz" lIns="86210" tIns="43105" rIns="86210" bIns="43105" rtlCol="0"/>
          <a:lstStyle>
            <a:lvl1pPr algn="r">
              <a:defRPr sz="1100"/>
            </a:lvl1pPr>
          </a:lstStyle>
          <a:p>
            <a:fld id="{52D465B8-BFFE-4056-BFD3-3DEF6A1F6B6C}" type="datetimeFigureOut">
              <a:rPr lang="en-US" smtClean="0"/>
              <a:t>8/5/2020</a:t>
            </a:fld>
            <a:endParaRPr lang="en-US"/>
          </a:p>
        </p:txBody>
      </p:sp>
      <p:sp>
        <p:nvSpPr>
          <p:cNvPr id="4" name="Slide Image Placeholder 3"/>
          <p:cNvSpPr>
            <a:spLocks noGrp="1" noRot="1" noChangeAspect="1"/>
          </p:cNvSpPr>
          <p:nvPr>
            <p:ph type="sldImg" idx="2"/>
          </p:nvPr>
        </p:nvSpPr>
        <p:spPr>
          <a:xfrm>
            <a:off x="595313" y="1085850"/>
            <a:ext cx="5210175" cy="2932113"/>
          </a:xfrm>
          <a:prstGeom prst="rect">
            <a:avLst/>
          </a:prstGeom>
          <a:noFill/>
          <a:ln w="12700">
            <a:solidFill>
              <a:prstClr val="black"/>
            </a:solidFill>
          </a:ln>
        </p:spPr>
        <p:txBody>
          <a:bodyPr vert="horz" lIns="86210" tIns="43105" rIns="86210" bIns="43105" rtlCol="0" anchor="ctr"/>
          <a:lstStyle/>
          <a:p>
            <a:endParaRPr lang="en-US"/>
          </a:p>
        </p:txBody>
      </p:sp>
      <p:sp>
        <p:nvSpPr>
          <p:cNvPr id="5" name="Notes Placeholder 4"/>
          <p:cNvSpPr>
            <a:spLocks noGrp="1"/>
          </p:cNvSpPr>
          <p:nvPr>
            <p:ph type="body" sz="quarter" idx="3"/>
          </p:nvPr>
        </p:nvSpPr>
        <p:spPr>
          <a:xfrm>
            <a:off x="640080" y="4180522"/>
            <a:ext cx="5120640" cy="3420428"/>
          </a:xfrm>
          <a:prstGeom prst="rect">
            <a:avLst/>
          </a:prstGeom>
        </p:spPr>
        <p:txBody>
          <a:bodyPr vert="horz" lIns="86210" tIns="43105" rIns="86210" bIns="4310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250953"/>
            <a:ext cx="2773680" cy="435848"/>
          </a:xfrm>
          <a:prstGeom prst="rect">
            <a:avLst/>
          </a:prstGeom>
        </p:spPr>
        <p:txBody>
          <a:bodyPr vert="horz" lIns="86210" tIns="43105" rIns="86210" bIns="43105" rtlCol="0" anchor="b"/>
          <a:lstStyle>
            <a:lvl1pPr algn="l">
              <a:defRPr sz="1100"/>
            </a:lvl1pPr>
          </a:lstStyle>
          <a:p>
            <a:endParaRPr lang="en-US"/>
          </a:p>
        </p:txBody>
      </p:sp>
      <p:sp>
        <p:nvSpPr>
          <p:cNvPr id="7" name="Slide Number Placeholder 6"/>
          <p:cNvSpPr>
            <a:spLocks noGrp="1"/>
          </p:cNvSpPr>
          <p:nvPr>
            <p:ph type="sldNum" sz="quarter" idx="5"/>
          </p:nvPr>
        </p:nvSpPr>
        <p:spPr>
          <a:xfrm>
            <a:off x="3625639" y="8250953"/>
            <a:ext cx="2773680" cy="435848"/>
          </a:xfrm>
          <a:prstGeom prst="rect">
            <a:avLst/>
          </a:prstGeom>
        </p:spPr>
        <p:txBody>
          <a:bodyPr vert="horz" lIns="86210" tIns="43105" rIns="86210" bIns="43105" rtlCol="0" anchor="b"/>
          <a:lstStyle>
            <a:lvl1pPr algn="r">
              <a:defRPr sz="1100"/>
            </a:lvl1pPr>
          </a:lstStyle>
          <a:p>
            <a:fld id="{F15CC834-2CE6-44A1-88B6-10AA59072E4C}" type="slidenum">
              <a:rPr lang="en-US" smtClean="0"/>
              <a:t>‹#›</a:t>
            </a:fld>
            <a:endParaRPr lang="en-US"/>
          </a:p>
        </p:txBody>
      </p:sp>
    </p:spTree>
    <p:extLst>
      <p:ext uri="{BB962C8B-B14F-4D97-AF65-F5344CB8AC3E}">
        <p14:creationId xmlns:p14="http://schemas.microsoft.com/office/powerpoint/2010/main" val="1529307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mailto:name@isionline.or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firstinitiallastname@isionline.or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rmiller@isionline.or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5CC834-2CE6-44A1-88B6-10AA59072E4C}" type="slidenum">
              <a:rPr lang="en-US" smtClean="0"/>
              <a:t>1</a:t>
            </a:fld>
            <a:endParaRPr lang="en-US"/>
          </a:p>
        </p:txBody>
      </p:sp>
    </p:spTree>
    <p:extLst>
      <p:ext uri="{BB962C8B-B14F-4D97-AF65-F5344CB8AC3E}">
        <p14:creationId xmlns:p14="http://schemas.microsoft.com/office/powerpoint/2010/main" val="1208027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(ENTER) Social Media </a:t>
            </a:r>
            <a:br>
              <a:rPr lang="en-US" dirty="0"/>
            </a:br>
            <a:br>
              <a:rPr lang="en-US" dirty="0"/>
            </a:br>
            <a:r>
              <a:rPr lang="en-US" dirty="0"/>
              <a:t>(ENTER) ISI is on Facebook! If you have not already, please “like” us on Facebook at International Students. </a:t>
            </a:r>
            <a:br>
              <a:rPr lang="en-US" dirty="0"/>
            </a:br>
            <a:br>
              <a:rPr lang="en-US" dirty="0"/>
            </a:br>
            <a:r>
              <a:rPr lang="en-US" dirty="0"/>
              <a:t>(ENTER – FB graphic)</a:t>
            </a:r>
            <a:br>
              <a:rPr lang="en-US" dirty="0"/>
            </a:br>
            <a:br>
              <a:rPr lang="en-US" dirty="0"/>
            </a:br>
            <a:r>
              <a:rPr lang="en-US" dirty="0"/>
              <a:t>Please be sure to “like” the correct ISI. ISI goes by International Students. There are some other “ISIs” pages/groups that are definitely not us. You will see the ISI logo on our page, as well as international students. </a:t>
            </a:r>
            <a:br>
              <a:rPr lang="en-US" dirty="0"/>
            </a:br>
            <a:br>
              <a:rPr lang="en-US" dirty="0"/>
            </a:br>
            <a:r>
              <a:rPr lang="en-US" dirty="0"/>
              <a:t>The students are on Facebook. We greatly encourage </a:t>
            </a:r>
            <a:r>
              <a:rPr lang="en-US" u="sng" dirty="0"/>
              <a:t>you</a:t>
            </a:r>
            <a:r>
              <a:rPr lang="en-US" dirty="0"/>
              <a:t> to be on Facebook as well. This will help with building relationships with students! </a:t>
            </a:r>
            <a:br>
              <a:rPr lang="en-US" dirty="0"/>
            </a:br>
            <a:br>
              <a:rPr lang="en-US" dirty="0"/>
            </a:br>
            <a:r>
              <a:rPr lang="en-US" dirty="0"/>
              <a:t>A couple things to remember:</a:t>
            </a:r>
            <a:br>
              <a:rPr lang="en-US" dirty="0"/>
            </a:br>
            <a:br>
              <a:rPr lang="en-US" dirty="0"/>
            </a:br>
            <a:r>
              <a:rPr lang="en-US" dirty="0"/>
              <a:t>We ask that you exercise great wisdom and caution in all use of social media. </a:t>
            </a:r>
            <a:br>
              <a:rPr lang="en-US" dirty="0"/>
            </a:br>
            <a:br>
              <a:rPr lang="en-US" dirty="0"/>
            </a:br>
            <a:r>
              <a:rPr lang="en-US" dirty="0"/>
              <a:t>Please keep in mind, that as an ISI team member, you are representing ISI and are a reflection of ISI. “Liking” posts on Facebook, even though it is in a personal capacity, it may be construed as ISI’s endorsing a cause, organization, and/or person that may stand for something in direct violation of our Statement of Faith, Mission, Vision and/or Core Values.</a:t>
            </a:r>
          </a:p>
          <a:p>
            <a:br>
              <a:rPr lang="en-US" dirty="0"/>
            </a:br>
            <a:r>
              <a:rPr lang="en-US" dirty="0"/>
              <a:t>Always refrain from posting negative comments against or about other individuals and/or organizations  - even if their beliefs are different than yours. This would include politically inclined posts. Facebook, and other social media avenues, should NOT be used for this purpose. </a:t>
            </a:r>
          </a:p>
          <a:p>
            <a:endParaRPr lang="en-US" dirty="0"/>
          </a:p>
          <a:p>
            <a:r>
              <a:rPr lang="en-US" dirty="0"/>
              <a:t>Refrain from posting names and locations of international students – especially those from restricted countries (for example: China and Islamic nations.) (We will talk more about what you CAN do, coming up!)</a:t>
            </a:r>
            <a:br>
              <a:rPr lang="en-US" dirty="0"/>
            </a:br>
            <a:br>
              <a:rPr lang="en-US" dirty="0"/>
            </a:br>
            <a:r>
              <a:rPr lang="en-US" dirty="0"/>
              <a:t>If you have questions about our Social Media Policy, please contact Rebekah Miller (rmiller@isionline.org). </a:t>
            </a:r>
          </a:p>
          <a:p>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F15CC834-2CE6-44A1-88B6-10AA59072E4C}" type="slidenum">
              <a:rPr lang="en-US" smtClean="0"/>
              <a:t>10</a:t>
            </a:fld>
            <a:endParaRPr lang="en-US"/>
          </a:p>
        </p:txBody>
      </p:sp>
    </p:spTree>
    <p:extLst>
      <p:ext uri="{BB962C8B-B14F-4D97-AF65-F5344CB8AC3E}">
        <p14:creationId xmlns:p14="http://schemas.microsoft.com/office/powerpoint/2010/main" val="3568420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Media Releases </a:t>
            </a:r>
            <a:br>
              <a:rPr lang="en-US" dirty="0"/>
            </a:br>
            <a:br>
              <a:rPr lang="en-US" dirty="0"/>
            </a:br>
            <a:r>
              <a:rPr lang="en-US" dirty="0"/>
              <a:t>T</a:t>
            </a:r>
            <a:r>
              <a:rPr lang="en-US" sz="1100" dirty="0"/>
              <a:t>he internet is a powerful yet simple way for us to attract students, volunteers, and supporters to the ministry of ISI and to keep them informed instantaneously. Testimonies and pictures play a vital role in sharing ISI’s ministry and attracting others to become involved in our mission. It is ISI’s policy to </a:t>
            </a:r>
            <a:r>
              <a:rPr lang="en-US" sz="1100" u="sng" dirty="0"/>
              <a:t>not</a:t>
            </a:r>
            <a:r>
              <a:rPr lang="en-US" sz="1100" dirty="0"/>
              <a:t> use students last names, only their first name. If needed, a pseudonym may be used.</a:t>
            </a:r>
            <a:br>
              <a:rPr lang="en-US" sz="1100" dirty="0"/>
            </a:br>
            <a:endParaRPr lang="en-US" sz="1100" dirty="0"/>
          </a:p>
          <a:p>
            <a:r>
              <a:rPr lang="en-US" sz="1100" dirty="0"/>
              <a:t>This raises the need for us to exercise wisdom and caution regarding what we post publicly—where anyone in the world can view it with a mere click of a button. Unauthorized use of such information may have legal ramifications impacting the team member and ISI, and also may create serious security issues for students from countries where an association with Christianity puts them at great risk. We do not want to risk a student’s safety or well-being due to our negligence. </a:t>
            </a:r>
            <a:br>
              <a:rPr lang="en-US" sz="1100" dirty="0"/>
            </a:br>
            <a:br>
              <a:rPr lang="en-US" sz="1100" dirty="0"/>
            </a:br>
            <a:r>
              <a:rPr lang="en-US" sz="1100" dirty="0"/>
              <a:t>I</a:t>
            </a:r>
            <a:r>
              <a:rPr lang="en-US" dirty="0"/>
              <a:t>f you plan to use a photo or video of a specific student (or group of students) who will be identified by name, a signed media release form is REQUIRED. Whether this is for social media, your website, or your newsletter to your supporters – if you are identifying a student by name, consent MUST be obtained.</a:t>
            </a:r>
            <a:r>
              <a:rPr lang="en-US" sz="1100" dirty="0"/>
              <a:t> While obtaining authorization may be inconvenient, it is further evidence of our Christian love and concern for internationals and our respect for their privacy rights. </a:t>
            </a:r>
            <a:br>
              <a:rPr lang="en-US" sz="1100" dirty="0"/>
            </a:br>
            <a:br>
              <a:rPr lang="en-US" sz="1100" dirty="0"/>
            </a:br>
            <a:r>
              <a:rPr lang="en-US" sz="1100" dirty="0"/>
              <a:t>If you are NOT identifying a student by name, a signed release form is NOT required. As long as you’ve asked for their consent to use the photo, that is all that is needed. </a:t>
            </a:r>
            <a:br>
              <a:rPr lang="en-US" sz="1100" dirty="0"/>
            </a:br>
            <a:br>
              <a:rPr lang="en-US" sz="1100" dirty="0"/>
            </a:br>
            <a:r>
              <a:rPr lang="en-US" sz="1100"/>
              <a:t>www.isiteam.org </a:t>
            </a:r>
            <a:br>
              <a:rPr lang="en-US" sz="1100" dirty="0"/>
            </a:br>
            <a:br>
              <a:rPr lang="en-US" sz="1100" dirty="0"/>
            </a:br>
            <a:endParaRPr lang="en-US" dirty="0"/>
          </a:p>
          <a:p>
            <a:endParaRPr lang="en-US" dirty="0"/>
          </a:p>
          <a:p>
            <a:br>
              <a:rPr lang="en-US" dirty="0"/>
            </a:br>
            <a:br>
              <a:rPr lang="en-US" dirty="0"/>
            </a:b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F15CC834-2CE6-44A1-88B6-10AA59072E4C}" type="slidenum">
              <a:rPr lang="en-US" smtClean="0"/>
              <a:t>11</a:t>
            </a:fld>
            <a:endParaRPr lang="en-US"/>
          </a:p>
        </p:txBody>
      </p:sp>
    </p:spTree>
    <p:extLst>
      <p:ext uri="{BB962C8B-B14F-4D97-AF65-F5344CB8AC3E}">
        <p14:creationId xmlns:p14="http://schemas.microsoft.com/office/powerpoint/2010/main" val="3162249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we post photos of students on social media, online or in other publications? (ENTER) </a:t>
            </a:r>
            <a:br>
              <a:rPr lang="en-US" dirty="0"/>
            </a:br>
            <a:br>
              <a:rPr lang="en-US" dirty="0"/>
            </a:br>
            <a:r>
              <a:rPr lang="en-US" dirty="0"/>
              <a:t>Yes, but with the following guidelines:</a:t>
            </a:r>
            <a:br>
              <a:rPr lang="en-US" dirty="0"/>
            </a:br>
            <a:endParaRPr lang="en-US" dirty="0"/>
          </a:p>
          <a:p>
            <a:pPr marL="592691" lvl="1" indent="-161643">
              <a:buFont typeface="Arial" panose="020B0604020202020204" pitchFamily="34" charset="0"/>
              <a:buChar char="•"/>
            </a:pPr>
            <a:r>
              <a:rPr lang="en-US" sz="1100" dirty="0"/>
              <a:t>(ENTER) You MUST provide notice that photos will be taken at the event </a:t>
            </a:r>
            <a:r>
              <a:rPr lang="en-US" sz="1100" u="sng" dirty="0"/>
              <a:t>in advance.</a:t>
            </a:r>
            <a:r>
              <a:rPr lang="en-US" sz="1100" dirty="0"/>
              <a:t> This should include a notice in any promotional materials and posting highly-visible signs at the event (usually at registration). Be as clear as possible as to where the photos will be posted (For example, </a:t>
            </a:r>
            <a:r>
              <a:rPr lang="en-US" sz="1100" i="1" dirty="0"/>
              <a:t>“Photos of our retreat will be posted on the group Facebook page”</a:t>
            </a:r>
            <a:r>
              <a:rPr lang="en-US" sz="1100" dirty="0"/>
              <a:t>). This is VERY important.</a:t>
            </a:r>
            <a:br>
              <a:rPr lang="en-US" sz="1100" dirty="0"/>
            </a:br>
            <a:endParaRPr lang="en-US" sz="1100" dirty="0"/>
          </a:p>
          <a:p>
            <a:pPr marL="592691" lvl="1" indent="-161643">
              <a:buFont typeface="Arial" panose="020B0604020202020204" pitchFamily="34" charset="0"/>
              <a:buChar char="•"/>
            </a:pPr>
            <a:r>
              <a:rPr lang="en-US" sz="1100" dirty="0"/>
              <a:t>(ENTER) It is </a:t>
            </a:r>
            <a:r>
              <a:rPr lang="en-US" sz="1100" u="sng" dirty="0"/>
              <a:t>highly</a:t>
            </a:r>
            <a:r>
              <a:rPr lang="en-US" sz="1100" dirty="0"/>
              <a:t> recommended that you assign a specific ISI team member or volunteer to take official event photos and that only those pictures are posted online.</a:t>
            </a:r>
            <a:br>
              <a:rPr lang="en-US" sz="1100" dirty="0"/>
            </a:br>
            <a:endParaRPr lang="en-US" sz="1100" dirty="0"/>
          </a:p>
          <a:p>
            <a:pPr marL="592691" lvl="1" indent="-161643">
              <a:buFont typeface="Arial" panose="020B0604020202020204" pitchFamily="34" charset="0"/>
              <a:buChar char="•"/>
            </a:pPr>
            <a:r>
              <a:rPr lang="en-US" sz="1100" dirty="0"/>
              <a:t>(ENTER) Group photos may be posted as long as you </a:t>
            </a:r>
            <a:r>
              <a:rPr lang="en-US" sz="1100" u="sng" dirty="0"/>
              <a:t>do not identify</a:t>
            </a:r>
            <a:r>
              <a:rPr lang="en-US" sz="1100" dirty="0"/>
              <a:t> individuals by name. And again, prior to taking group photos, remind everyone that if they would NOT like to have their photo taken and posted online, to kindly step out of the photo.</a:t>
            </a:r>
            <a:br>
              <a:rPr lang="en-US" sz="1100" dirty="0"/>
            </a:br>
            <a:endParaRPr lang="en-US" sz="1100" dirty="0"/>
          </a:p>
          <a:p>
            <a:pPr marL="592691" lvl="1" indent="-161643">
              <a:buFont typeface="Arial" panose="020B0604020202020204" pitchFamily="34" charset="0"/>
              <a:buChar char="•"/>
            </a:pPr>
            <a:r>
              <a:rPr lang="en-US" sz="1100" dirty="0"/>
              <a:t>(ENTER) If a student or other individual requests that their picture not be used, or that their photo be removed, you </a:t>
            </a:r>
            <a:r>
              <a:rPr lang="en-US" sz="1100" u="sng" dirty="0"/>
              <a:t>must comply</a:t>
            </a:r>
            <a:r>
              <a:rPr lang="en-US" sz="1100" dirty="0"/>
              <a:t> with their request immediately. This is VERY important and MUST to adhered to.</a:t>
            </a:r>
          </a:p>
          <a:p>
            <a:pPr marL="592691" lvl="1" indent="-161643">
              <a:buFont typeface="Arial" panose="020B0604020202020204" pitchFamily="34" charset="0"/>
              <a:buChar char="•"/>
            </a:pPr>
            <a:endParaRPr lang="en-US" sz="1100" dirty="0"/>
          </a:p>
          <a:p>
            <a:pPr marL="592691" lvl="1" indent="-161643">
              <a:buFont typeface="Arial" panose="020B0604020202020204" pitchFamily="34" charset="0"/>
              <a:buChar char="•"/>
            </a:pPr>
            <a:r>
              <a:rPr lang="en-US" sz="1100" dirty="0"/>
              <a:t>(ENTER) And, never post pictures of minors unless parents give specific written permission via a media release form. With minors, this is particularly important.</a:t>
            </a:r>
          </a:p>
          <a:p>
            <a:br>
              <a:rPr lang="en-US" dirty="0"/>
            </a:br>
            <a:br>
              <a:rPr lang="en-US" dirty="0"/>
            </a:br>
            <a:endParaRPr lang="en-US" dirty="0"/>
          </a:p>
          <a:p>
            <a:endParaRPr lang="en-US" dirty="0"/>
          </a:p>
          <a:p>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F15CC834-2CE6-44A1-88B6-10AA59072E4C}" type="slidenum">
              <a:rPr lang="en-US" smtClean="0"/>
              <a:t>12</a:t>
            </a:fld>
            <a:endParaRPr lang="en-US"/>
          </a:p>
        </p:txBody>
      </p:sp>
    </p:spTree>
    <p:extLst>
      <p:ext uri="{BB962C8B-B14F-4D97-AF65-F5344CB8AC3E}">
        <p14:creationId xmlns:p14="http://schemas.microsoft.com/office/powerpoint/2010/main" val="1832298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0" dirty="0"/>
              <a:t>ENTER) </a:t>
            </a:r>
            <a:r>
              <a:rPr lang="en-US" sz="1100" dirty="0"/>
              <a:t>Can I “tag” students in our Facebook posts (or other similar feature on Social Media</a:t>
            </a:r>
            <a:r>
              <a:rPr lang="en-US" sz="1100" u="sng" dirty="0"/>
              <a:t>)?</a:t>
            </a:r>
          </a:p>
          <a:p>
            <a:endParaRPr lang="en-US" sz="1100" b="1" u="sng" dirty="0"/>
          </a:p>
          <a:p>
            <a:pPr lvl="0"/>
            <a:r>
              <a:rPr lang="en-US" sz="1100" dirty="0"/>
              <a:t>(ENTER) </a:t>
            </a:r>
            <a:r>
              <a:rPr lang="en-US" sz="1100" u="sng" dirty="0"/>
              <a:t>NO</a:t>
            </a:r>
            <a:r>
              <a:rPr lang="en-US" sz="1100" dirty="0"/>
              <a:t>. ISI team members may not “tag” students in photos unless a media release has been obtained by those students you wish to “tag.” However international students, may “tag” each other.</a:t>
            </a:r>
          </a:p>
          <a:p>
            <a:pPr lvl="0"/>
            <a:endParaRPr lang="en-US" sz="1100" dirty="0"/>
          </a:p>
          <a:p>
            <a:pPr lvl="0"/>
            <a:br>
              <a:rPr lang="en-US" sz="1100" dirty="0"/>
            </a:br>
            <a:r>
              <a:rPr lang="en-US" sz="1100" dirty="0"/>
              <a:t>We understand that this can all be rather confusing. Privacy is very important to ISI and we want to keep you and your volunteers safe. But more importantly, we want to keep the students safe.</a:t>
            </a:r>
            <a:br>
              <a:rPr lang="en-US" sz="1100" dirty="0"/>
            </a:br>
            <a:br>
              <a:rPr lang="en-US" sz="1100" dirty="0"/>
            </a:br>
            <a:r>
              <a:rPr lang="en-US" sz="1100" dirty="0"/>
              <a:t>(ENTER) If you have questions or concern, please contact Rebekah Miller.</a:t>
            </a:r>
            <a:br>
              <a:rPr lang="en-US" sz="1100" dirty="0"/>
            </a:br>
            <a:br>
              <a:rPr lang="en-US" sz="1100" dirty="0"/>
            </a:br>
            <a:br>
              <a:rPr lang="en-US" sz="1100" dirty="0"/>
            </a:br>
            <a:endParaRPr lang="en-US" sz="1100" dirty="0"/>
          </a:p>
          <a:p>
            <a:pPr lvl="0"/>
            <a:endParaRPr lang="en-US" sz="1100" dirty="0"/>
          </a:p>
          <a:p>
            <a:br>
              <a:rPr lang="en-US" dirty="0"/>
            </a:br>
            <a:endParaRPr lang="en-US" dirty="0"/>
          </a:p>
        </p:txBody>
      </p:sp>
      <p:sp>
        <p:nvSpPr>
          <p:cNvPr id="4" name="Slide Number Placeholder 3"/>
          <p:cNvSpPr>
            <a:spLocks noGrp="1"/>
          </p:cNvSpPr>
          <p:nvPr>
            <p:ph type="sldNum" sz="quarter" idx="5"/>
          </p:nvPr>
        </p:nvSpPr>
        <p:spPr/>
        <p:txBody>
          <a:bodyPr/>
          <a:lstStyle/>
          <a:p>
            <a:fld id="{F15CC834-2CE6-44A1-88B6-10AA59072E4C}" type="slidenum">
              <a:rPr lang="en-US" smtClean="0"/>
              <a:t>13</a:t>
            </a:fld>
            <a:endParaRPr lang="en-US"/>
          </a:p>
        </p:txBody>
      </p:sp>
    </p:spTree>
    <p:extLst>
      <p:ext uri="{BB962C8B-B14F-4D97-AF65-F5344CB8AC3E}">
        <p14:creationId xmlns:p14="http://schemas.microsoft.com/office/powerpoint/2010/main" val="971503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What are some other best practices? </a:t>
            </a:r>
          </a:p>
          <a:p>
            <a:endParaRPr lang="en-US" dirty="0"/>
          </a:p>
          <a:p>
            <a:pPr marL="161643" indent="-161643" defTabSz="862096">
              <a:buFont typeface="Arial" panose="020B0604020202020204" pitchFamily="34" charset="0"/>
              <a:buChar char="•"/>
            </a:pPr>
            <a:r>
              <a:rPr lang="en-US" dirty="0"/>
              <a:t>(ENTER) Refrain from posting of students whom you specifically know may face a significant security risk. For example, a Muslim woman. Students from sensitive countries. Students don’t always think about the risks. It falls to us, and we do not want to put our students in jeopardy.</a:t>
            </a:r>
            <a:br>
              <a:rPr lang="en-US" dirty="0"/>
            </a:br>
            <a:endParaRPr lang="en-US" dirty="0"/>
          </a:p>
          <a:p>
            <a:pPr marL="161643" indent="-161643" defTabSz="862096">
              <a:buFont typeface="Arial" panose="020B0604020202020204" pitchFamily="34" charset="0"/>
              <a:buChar char="•"/>
            </a:pPr>
            <a:r>
              <a:rPr lang="en-US" dirty="0"/>
              <a:t>What do I do if a student requests their photo not be used? (ENTER) The photo </a:t>
            </a:r>
            <a:r>
              <a:rPr lang="en-US" u="sng" dirty="0"/>
              <a:t>MUST</a:t>
            </a:r>
            <a:r>
              <a:rPr lang="en-US" dirty="0"/>
              <a:t> be removed immediately. </a:t>
            </a:r>
            <a:br>
              <a:rPr lang="en-US" dirty="0"/>
            </a:br>
            <a:br>
              <a:rPr lang="en-US" dirty="0"/>
            </a:br>
            <a:r>
              <a:rPr lang="en-US" dirty="0"/>
              <a:t>This can happen with group photos. If a student gave consent and then changes their mind, their photo must be removed. For group photos, you may crop them out or blur the face.</a:t>
            </a:r>
            <a:br>
              <a:rPr lang="en-US" dirty="0"/>
            </a:br>
            <a:endParaRPr lang="en-US" dirty="0"/>
          </a:p>
          <a:p>
            <a:pPr marL="161643" indent="-161643" defTabSz="862096">
              <a:buFont typeface="Arial" panose="020B0604020202020204" pitchFamily="34" charset="0"/>
              <a:buChar char="•"/>
            </a:pPr>
            <a:r>
              <a:rPr lang="en-US" dirty="0"/>
              <a:t>(ENTER) If you have questions or concerns, please do not hesitate to contact Rebekah Miller at rmiller@isionline.org We realize this can be confusing. Our desire is to protect our students and keep them safe, as well as our volunteers.</a:t>
            </a:r>
          </a:p>
          <a:p>
            <a:pPr marL="161643" indent="-161643">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15CC834-2CE6-44A1-88B6-10AA59072E4C}" type="slidenum">
              <a:rPr lang="en-US" smtClean="0"/>
              <a:t>14</a:t>
            </a:fld>
            <a:endParaRPr lang="en-US"/>
          </a:p>
        </p:txBody>
      </p:sp>
    </p:spTree>
    <p:extLst>
      <p:ext uri="{BB962C8B-B14F-4D97-AF65-F5344CB8AC3E}">
        <p14:creationId xmlns:p14="http://schemas.microsoft.com/office/powerpoint/2010/main" val="798977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5CC834-2CE6-44A1-88B6-10AA59072E4C}" type="slidenum">
              <a:rPr lang="en-US" smtClean="0"/>
              <a:t>15</a:t>
            </a:fld>
            <a:endParaRPr lang="en-US"/>
          </a:p>
        </p:txBody>
      </p:sp>
    </p:spTree>
    <p:extLst>
      <p:ext uri="{BB962C8B-B14F-4D97-AF65-F5344CB8AC3E}">
        <p14:creationId xmlns:p14="http://schemas.microsoft.com/office/powerpoint/2010/main" val="2793891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5CC834-2CE6-44A1-88B6-10AA59072E4C}" type="slidenum">
              <a:rPr lang="en-US" smtClean="0"/>
              <a:t>16</a:t>
            </a:fld>
            <a:endParaRPr lang="en-US"/>
          </a:p>
        </p:txBody>
      </p:sp>
    </p:spTree>
    <p:extLst>
      <p:ext uri="{BB962C8B-B14F-4D97-AF65-F5344CB8AC3E}">
        <p14:creationId xmlns:p14="http://schemas.microsoft.com/office/powerpoint/2010/main" val="1768035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FOR THE VOICE TO READ, BUT BY BRINGING UP THE WEBSITES.)</a:t>
            </a:r>
          </a:p>
          <a:p>
            <a:endParaRPr lang="en-US" dirty="0"/>
          </a:p>
          <a:p>
            <a:endParaRPr lang="en-US" dirty="0"/>
          </a:p>
          <a:p>
            <a:r>
              <a:rPr lang="en-US" dirty="0"/>
              <a:t>(ENTER) Our national site is www.isionline.org. The audience for this site is general: donors, volunteers, and churches primarily. Our site is optimized for mobile devices. </a:t>
            </a:r>
            <a:br>
              <a:rPr lang="en-US" dirty="0"/>
            </a:br>
            <a:r>
              <a:rPr lang="en-US" dirty="0"/>
              <a:t>In our Staff Directory, each staff member and ministry representative will have a profile page. Along with the profile page, each staff and ministry representative (who raise funds), has a direct donation link.</a:t>
            </a:r>
            <a:br>
              <a:rPr lang="en-US" dirty="0"/>
            </a:br>
            <a:br>
              <a:rPr lang="en-US" dirty="0"/>
            </a:br>
            <a:r>
              <a:rPr lang="en-US" dirty="0"/>
              <a:t>(ENTER) Our student site is www.internationalstudents.org. This site is designed for international students. </a:t>
            </a:r>
          </a:p>
          <a:p>
            <a:endParaRPr lang="en-US" dirty="0"/>
          </a:p>
          <a:p>
            <a:r>
              <a:rPr lang="en-US" dirty="0"/>
              <a:t> </a:t>
            </a:r>
          </a:p>
        </p:txBody>
      </p:sp>
      <p:sp>
        <p:nvSpPr>
          <p:cNvPr id="4" name="Slide Number Placeholder 3"/>
          <p:cNvSpPr>
            <a:spLocks noGrp="1"/>
          </p:cNvSpPr>
          <p:nvPr>
            <p:ph type="sldNum" sz="quarter" idx="5"/>
          </p:nvPr>
        </p:nvSpPr>
        <p:spPr/>
        <p:txBody>
          <a:bodyPr/>
          <a:lstStyle/>
          <a:p>
            <a:fld id="{F15CC834-2CE6-44A1-88B6-10AA59072E4C}" type="slidenum">
              <a:rPr lang="en-US" smtClean="0"/>
              <a:t>17</a:t>
            </a:fld>
            <a:endParaRPr lang="en-US"/>
          </a:p>
        </p:txBody>
      </p:sp>
    </p:spTree>
    <p:extLst>
      <p:ext uri="{BB962C8B-B14F-4D97-AF65-F5344CB8AC3E}">
        <p14:creationId xmlns:p14="http://schemas.microsoft.com/office/powerpoint/2010/main" val="3812728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FOR THE VOICE TO READ, BUT BY BRINGING UP THE WEBSITES.)</a:t>
            </a:r>
          </a:p>
          <a:p>
            <a:endParaRPr lang="en-US" dirty="0"/>
          </a:p>
          <a:p>
            <a:endParaRPr lang="en-US" dirty="0"/>
          </a:p>
          <a:p>
            <a:r>
              <a:rPr lang="en-US" dirty="0"/>
              <a:t>(ENTER) Our ISI Team site is just for you!! This site is ISI team members. It is a pointer site, meaning that it will “point” to the various departmental sites. We wanted to have everything all together for easy access.</a:t>
            </a:r>
          </a:p>
          <a:p>
            <a:endParaRPr lang="en-US" dirty="0"/>
          </a:p>
          <a:p>
            <a:r>
              <a:rPr lang="en-US" dirty="0"/>
              <a:t> </a:t>
            </a:r>
          </a:p>
        </p:txBody>
      </p:sp>
      <p:sp>
        <p:nvSpPr>
          <p:cNvPr id="4" name="Slide Number Placeholder 3"/>
          <p:cNvSpPr>
            <a:spLocks noGrp="1"/>
          </p:cNvSpPr>
          <p:nvPr>
            <p:ph type="sldNum" sz="quarter" idx="5"/>
          </p:nvPr>
        </p:nvSpPr>
        <p:spPr/>
        <p:txBody>
          <a:bodyPr/>
          <a:lstStyle/>
          <a:p>
            <a:fld id="{F15CC834-2CE6-44A1-88B6-10AA59072E4C}" type="slidenum">
              <a:rPr lang="en-US" smtClean="0"/>
              <a:t>18</a:t>
            </a:fld>
            <a:endParaRPr lang="en-US"/>
          </a:p>
        </p:txBody>
      </p:sp>
    </p:spTree>
    <p:extLst>
      <p:ext uri="{BB962C8B-B14F-4D97-AF65-F5344CB8AC3E}">
        <p14:creationId xmlns:p14="http://schemas.microsoft.com/office/powerpoint/2010/main" val="1763700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RightNow Media</a:t>
            </a:r>
            <a:br>
              <a:rPr lang="en-US" dirty="0"/>
            </a:br>
            <a:br>
              <a:rPr lang="en-US" dirty="0"/>
            </a:br>
            <a:r>
              <a:rPr lang="en-US" dirty="0"/>
              <a:t>This is available to all staff and ministry representatives! Please take advantage of this wonderful opportunity. It is basically the “Christian Netflix”. You will find all kinds of resources from folks like Beth Moore, Francis Chan, </a:t>
            </a:r>
          </a:p>
        </p:txBody>
      </p:sp>
      <p:sp>
        <p:nvSpPr>
          <p:cNvPr id="4" name="Slide Number Placeholder 3"/>
          <p:cNvSpPr>
            <a:spLocks noGrp="1"/>
          </p:cNvSpPr>
          <p:nvPr>
            <p:ph type="sldNum" sz="quarter" idx="5"/>
          </p:nvPr>
        </p:nvSpPr>
        <p:spPr/>
        <p:txBody>
          <a:bodyPr/>
          <a:lstStyle/>
          <a:p>
            <a:fld id="{F15CC834-2CE6-44A1-88B6-10AA59072E4C}" type="slidenum">
              <a:rPr lang="en-US" smtClean="0"/>
              <a:t>19</a:t>
            </a:fld>
            <a:endParaRPr lang="en-US"/>
          </a:p>
        </p:txBody>
      </p:sp>
    </p:spTree>
    <p:extLst>
      <p:ext uri="{BB962C8B-B14F-4D97-AF65-F5344CB8AC3E}">
        <p14:creationId xmlns:p14="http://schemas.microsoft.com/office/powerpoint/2010/main" val="74489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Office365</a:t>
            </a:r>
            <a:br>
              <a:rPr lang="en-US" dirty="0">
                <a:effectLst/>
              </a:rPr>
            </a:br>
            <a:br>
              <a:rPr lang="en-US" dirty="0">
                <a:effectLst/>
              </a:rPr>
            </a:br>
            <a:r>
              <a:rPr lang="en-US" dirty="0">
                <a:effectLst/>
              </a:rPr>
              <a:t>ISI Staff and Ministry Representatives will have the option to use Office365 AND the ability to download Microsoft Office to 5 devices. </a:t>
            </a:r>
          </a:p>
          <a:p>
            <a:r>
              <a:rPr lang="en-US" dirty="0">
                <a:effectLst/>
              </a:rPr>
              <a:t>This is a wonderful resource made available through Microsoft for non-profits. Office365 offers software such as Skype for Business (which provides instant messaging, voice and video conferencing within the organization.) and OneDrive (which provides document sharing with the ability to sync online files with your various devices and others.) </a:t>
            </a:r>
            <a:br>
              <a:rPr lang="en-US" dirty="0">
                <a:effectLst/>
              </a:rPr>
            </a:br>
            <a:br>
              <a:rPr lang="en-US" dirty="0">
                <a:effectLst/>
              </a:rPr>
            </a:br>
            <a:r>
              <a:rPr lang="en-US" dirty="0">
                <a:effectLst/>
              </a:rPr>
              <a:t>One of the best parts about Office365 is the Office software. (Word, Excel, PowerPoint, Outlook – These are important applications that will greatly aid you in your ministry to students, as well as being able to communicate with the ISI home office.) You will have 5 licenses to be used on your computers. When a new Office version is released, you will be able to download the latest software. And, Office is available for both PCs and Macs. </a:t>
            </a:r>
            <a:br>
              <a:rPr lang="en-US" dirty="0">
                <a:effectLst/>
              </a:rPr>
            </a:br>
            <a:br>
              <a:rPr lang="en-US" dirty="0">
                <a:effectLst/>
              </a:rPr>
            </a:br>
            <a:r>
              <a:rPr lang="en-US" dirty="0">
                <a:effectLst/>
              </a:rPr>
              <a:t>ISI is mostly a PC organization, though we have added more Mac users over the years. With our Mac users, it is particularly important that the Office software is used as our Finance team are on PCs and they will be unable to open and process your reimbursements. If you’re on a Mac, the Office software must be used.</a:t>
            </a:r>
            <a:endParaRPr lang="en-US" dirty="0"/>
          </a:p>
        </p:txBody>
      </p:sp>
      <p:sp>
        <p:nvSpPr>
          <p:cNvPr id="4" name="Slide Number Placeholder 3"/>
          <p:cNvSpPr>
            <a:spLocks noGrp="1"/>
          </p:cNvSpPr>
          <p:nvPr>
            <p:ph type="sldNum" sz="quarter" idx="5"/>
          </p:nvPr>
        </p:nvSpPr>
        <p:spPr/>
        <p:txBody>
          <a:bodyPr/>
          <a:lstStyle/>
          <a:p>
            <a:fld id="{F15CC834-2CE6-44A1-88B6-10AA59072E4C}" type="slidenum">
              <a:rPr lang="en-US" smtClean="0"/>
              <a:t>2</a:t>
            </a:fld>
            <a:endParaRPr lang="en-US"/>
          </a:p>
        </p:txBody>
      </p:sp>
    </p:spTree>
    <p:extLst>
      <p:ext uri="{BB962C8B-B14F-4D97-AF65-F5344CB8AC3E}">
        <p14:creationId xmlns:p14="http://schemas.microsoft.com/office/powerpoint/2010/main" val="1424297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Offers access to their extensive library of book summaries including some of the most popular Christian books. </a:t>
            </a:r>
            <a:br>
              <a:rPr lang="en-US" sz="1200" dirty="0"/>
            </a:br>
            <a:endParaRPr lang="en-US" sz="1200" dirty="0"/>
          </a:p>
          <a:p>
            <a:r>
              <a:rPr lang="en-US" sz="1200" dirty="0"/>
              <a:t>Many book summaries include both audio and video versions, and may be accessed from the convenience of your mobile device. </a:t>
            </a:r>
          </a:p>
          <a:p>
            <a:br>
              <a:rPr lang="en-US" sz="1200" dirty="0"/>
            </a:br>
            <a:r>
              <a:rPr lang="en-US" sz="1200" dirty="0"/>
              <a:t>This service is FREE for all ISI team members who currently have a valid ISI email address (example: </a:t>
            </a:r>
            <a:r>
              <a:rPr lang="en-US" sz="1200" u="sng" dirty="0">
                <a:hlinkClick r:id="rId3"/>
              </a:rPr>
              <a:t>name@isionline.org</a:t>
            </a:r>
            <a:r>
              <a:rPr lang="en-US" sz="1200" dirty="0"/>
              <a:t>). </a:t>
            </a:r>
          </a:p>
          <a:p>
            <a:endParaRPr lang="en-US" dirty="0"/>
          </a:p>
        </p:txBody>
      </p:sp>
      <p:sp>
        <p:nvSpPr>
          <p:cNvPr id="4" name="Slide Number Placeholder 3"/>
          <p:cNvSpPr>
            <a:spLocks noGrp="1"/>
          </p:cNvSpPr>
          <p:nvPr>
            <p:ph type="sldNum" sz="quarter" idx="5"/>
          </p:nvPr>
        </p:nvSpPr>
        <p:spPr/>
        <p:txBody>
          <a:bodyPr/>
          <a:lstStyle/>
          <a:p>
            <a:fld id="{F15CC834-2CE6-44A1-88B6-10AA59072E4C}" type="slidenum">
              <a:rPr lang="en-US" smtClean="0"/>
              <a:t>20</a:t>
            </a:fld>
            <a:endParaRPr lang="en-US"/>
          </a:p>
        </p:txBody>
      </p:sp>
    </p:spTree>
    <p:extLst>
      <p:ext uri="{BB962C8B-B14F-4D97-AF65-F5344CB8AC3E}">
        <p14:creationId xmlns:p14="http://schemas.microsoft.com/office/powerpoint/2010/main" val="3846232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Weebly</a:t>
            </a:r>
            <a:br>
              <a:rPr lang="en-US" dirty="0"/>
            </a:br>
            <a:br>
              <a:rPr lang="en-US" dirty="0"/>
            </a:br>
            <a:r>
              <a:rPr lang="en-US" dirty="0"/>
              <a:t>By now, everyone has received their ISI website. Please take it and make it your own! I’ve built it in a template for that it looks nice, just in case it’s a bit before you get around to making it more “you”! Weebly is an easy to use website platform. Drag and drop. Please be sure to check out the how-to videos included in the email about your website.</a:t>
            </a:r>
            <a:br>
              <a:rPr lang="en-US" dirty="0"/>
            </a:br>
            <a:br>
              <a:rPr lang="en-US" dirty="0"/>
            </a:br>
            <a:r>
              <a:rPr lang="en-US" dirty="0"/>
              <a:t>A couple things to keep in mind with personalizing your site:</a:t>
            </a:r>
            <a:br>
              <a:rPr lang="en-US" dirty="0"/>
            </a:br>
            <a:br>
              <a:rPr lang="en-US" dirty="0"/>
            </a:br>
            <a:r>
              <a:rPr lang="en-US" dirty="0"/>
              <a:t>* You can use your site for students or volunteers – your choice! And, you are able to make certain pages password protected. This is good to keep in mind if you are having your site be for both students and volunteers.</a:t>
            </a:r>
            <a:br>
              <a:rPr lang="en-US" dirty="0"/>
            </a:br>
            <a:br>
              <a:rPr lang="en-US" dirty="0"/>
            </a:br>
            <a:r>
              <a:rPr lang="en-US" dirty="0"/>
              <a:t>* It is required for staff to have a website. It is important to us that you all have this opportunity. I know this can be challenging. If this is not your gifting, pray in a student or volunteer – you’ll be surprised. God will provide.</a:t>
            </a:r>
            <a:br>
              <a:rPr lang="en-US" dirty="0"/>
            </a:br>
            <a:br>
              <a:rPr lang="en-US" dirty="0"/>
            </a:br>
            <a:r>
              <a:rPr lang="en-US" dirty="0"/>
              <a:t>* Keep the ISI logo </a:t>
            </a:r>
            <a:br>
              <a:rPr lang="en-US" dirty="0"/>
            </a:br>
            <a:br>
              <a:rPr lang="en-US" dirty="0"/>
            </a:br>
            <a:r>
              <a:rPr lang="en-US" dirty="0"/>
              <a:t>* Keep the Privacy Policy visible. This is important. Privacy is important to ISI. (I’ll show you this in just a moment.)</a:t>
            </a:r>
            <a:br>
              <a:rPr lang="en-US" dirty="0"/>
            </a:br>
            <a:br>
              <a:rPr lang="en-US" dirty="0"/>
            </a:br>
            <a:r>
              <a:rPr lang="en-US" dirty="0"/>
              <a:t>* If you would like a friendly URL, contact Rebekah. </a:t>
            </a:r>
            <a:br>
              <a:rPr lang="en-US" dirty="0"/>
            </a:br>
            <a:br>
              <a:rPr lang="en-US" dirty="0"/>
            </a:br>
            <a:r>
              <a:rPr lang="en-US" dirty="0"/>
              <a:t>Let’s jump over an see Emily’s website. Emily did a fabulous job!</a:t>
            </a:r>
            <a:br>
              <a:rPr lang="en-US" dirty="0"/>
            </a:br>
            <a:br>
              <a:rPr lang="en-US" dirty="0"/>
            </a:br>
            <a:r>
              <a:rPr lang="en-US" dirty="0"/>
              <a:t>https://emilykoesterisi.weebly.com/ </a:t>
            </a:r>
            <a:br>
              <a:rPr lang="en-US" dirty="0"/>
            </a:br>
            <a:endParaRPr lang="en-US" dirty="0"/>
          </a:p>
        </p:txBody>
      </p:sp>
      <p:sp>
        <p:nvSpPr>
          <p:cNvPr id="4" name="Slide Number Placeholder 3"/>
          <p:cNvSpPr>
            <a:spLocks noGrp="1"/>
          </p:cNvSpPr>
          <p:nvPr>
            <p:ph type="sldNum" sz="quarter" idx="5"/>
          </p:nvPr>
        </p:nvSpPr>
        <p:spPr/>
        <p:txBody>
          <a:bodyPr/>
          <a:lstStyle/>
          <a:p>
            <a:fld id="{F15CC834-2CE6-44A1-88B6-10AA59072E4C}" type="slidenum">
              <a:rPr lang="en-US" smtClean="0"/>
              <a:t>21</a:t>
            </a:fld>
            <a:endParaRPr lang="en-US"/>
          </a:p>
        </p:txBody>
      </p:sp>
    </p:spTree>
    <p:extLst>
      <p:ext uri="{BB962C8B-B14F-4D97-AF65-F5344CB8AC3E}">
        <p14:creationId xmlns:p14="http://schemas.microsoft.com/office/powerpoint/2010/main" val="340237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ISI team member is charged $14.95/month for the Tech Fee. The tech fee will be $19.95/month beginning in October.</a:t>
            </a:r>
          </a:p>
          <a:p>
            <a:endParaRPr lang="en-US" dirty="0"/>
          </a:p>
          <a:p>
            <a:r>
              <a:rPr lang="en-US" dirty="0"/>
              <a:t>The tech fee covers:</a:t>
            </a:r>
          </a:p>
          <a:p>
            <a:pPr lvl="1"/>
            <a:r>
              <a:rPr lang="en-US" dirty="0"/>
              <a:t>Office365</a:t>
            </a:r>
          </a:p>
          <a:p>
            <a:pPr lvl="1"/>
            <a:r>
              <a:rPr lang="en-US" dirty="0"/>
              <a:t>ISI email</a:t>
            </a:r>
          </a:p>
          <a:p>
            <a:pPr lvl="1"/>
            <a:r>
              <a:rPr lang="en-US" dirty="0"/>
              <a:t>Online giving</a:t>
            </a:r>
          </a:p>
          <a:p>
            <a:pPr lvl="1"/>
            <a:r>
              <a:rPr lang="en-US" dirty="0"/>
              <a:t>Salesforce and HALO for reporting</a:t>
            </a:r>
          </a:p>
          <a:p>
            <a:pPr lvl="1"/>
            <a:r>
              <a:rPr lang="en-US" dirty="0"/>
              <a:t>Event registrations</a:t>
            </a:r>
          </a:p>
          <a:p>
            <a:pPr lvl="1"/>
            <a:r>
              <a:rPr lang="en-US" dirty="0"/>
              <a:t>RightNow Media and Ember</a:t>
            </a:r>
          </a:p>
          <a:p>
            <a:br>
              <a:rPr lang="en-US" dirty="0"/>
            </a:br>
            <a:endParaRPr lang="en-US" dirty="0"/>
          </a:p>
        </p:txBody>
      </p:sp>
      <p:sp>
        <p:nvSpPr>
          <p:cNvPr id="4" name="Slide Number Placeholder 3"/>
          <p:cNvSpPr>
            <a:spLocks noGrp="1"/>
          </p:cNvSpPr>
          <p:nvPr>
            <p:ph type="sldNum" sz="quarter" idx="5"/>
          </p:nvPr>
        </p:nvSpPr>
        <p:spPr/>
        <p:txBody>
          <a:bodyPr/>
          <a:lstStyle/>
          <a:p>
            <a:fld id="{F15CC834-2CE6-44A1-88B6-10AA59072E4C}" type="slidenum">
              <a:rPr lang="en-US" smtClean="0"/>
              <a:t>22</a:t>
            </a:fld>
            <a:endParaRPr lang="en-US"/>
          </a:p>
        </p:txBody>
      </p:sp>
    </p:spTree>
    <p:extLst>
      <p:ext uri="{BB962C8B-B14F-4D97-AF65-F5344CB8AC3E}">
        <p14:creationId xmlns:p14="http://schemas.microsoft.com/office/powerpoint/2010/main" val="1731582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5CC834-2CE6-44A1-88B6-10AA59072E4C}" type="slidenum">
              <a:rPr lang="en-US" smtClean="0"/>
              <a:t>23</a:t>
            </a:fld>
            <a:endParaRPr lang="en-US"/>
          </a:p>
        </p:txBody>
      </p:sp>
    </p:spTree>
    <p:extLst>
      <p:ext uri="{BB962C8B-B14F-4D97-AF65-F5344CB8AC3E}">
        <p14:creationId xmlns:p14="http://schemas.microsoft.com/office/powerpoint/2010/main" val="4032044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ISI offers some wonderful materials! There a several ways to place an order. </a:t>
            </a:r>
            <a:br>
              <a:rPr lang="en-US" dirty="0"/>
            </a:br>
            <a:br>
              <a:rPr lang="en-US" dirty="0"/>
            </a:br>
            <a:r>
              <a:rPr lang="en-US" dirty="0"/>
              <a:t>#1 - (ENTER) email: orders@isionline.org.</a:t>
            </a:r>
            <a:br>
              <a:rPr lang="en-US" dirty="0"/>
            </a:br>
            <a:br>
              <a:rPr lang="en-US" dirty="0"/>
            </a:br>
            <a:r>
              <a:rPr lang="en-US" dirty="0"/>
              <a:t>#2 - (ENTER) Call in your order at 1-800-474-4145 extension 111. </a:t>
            </a:r>
            <a:br>
              <a:rPr lang="en-US" dirty="0"/>
            </a:br>
            <a:br>
              <a:rPr lang="en-US" dirty="0"/>
            </a:br>
            <a:r>
              <a:rPr lang="en-US" dirty="0"/>
              <a:t>#3 - (ENTER) You may also place you order online at our online store. When ordering at our online store, please be sure to enter ISI STAFF in the coupon code for your ISI discount! Please also note, we are not able to charge your ministry account through our online store, only a credit card. </a:t>
            </a:r>
          </a:p>
        </p:txBody>
      </p:sp>
      <p:sp>
        <p:nvSpPr>
          <p:cNvPr id="4" name="Slide Number Placeholder 3"/>
          <p:cNvSpPr>
            <a:spLocks noGrp="1"/>
          </p:cNvSpPr>
          <p:nvPr>
            <p:ph type="sldNum" sz="quarter" idx="5"/>
          </p:nvPr>
        </p:nvSpPr>
        <p:spPr/>
        <p:txBody>
          <a:bodyPr/>
          <a:lstStyle/>
          <a:p>
            <a:fld id="{F15CC834-2CE6-44A1-88B6-10AA59072E4C}" type="slidenum">
              <a:rPr lang="en-US" smtClean="0"/>
              <a:t>24</a:t>
            </a:fld>
            <a:endParaRPr lang="en-US"/>
          </a:p>
        </p:txBody>
      </p:sp>
    </p:spTree>
    <p:extLst>
      <p:ext uri="{BB962C8B-B14F-4D97-AF65-F5344CB8AC3E}">
        <p14:creationId xmlns:p14="http://schemas.microsoft.com/office/powerpoint/2010/main" val="827428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Materials may be charged to your ISI ministry account, or you may pay with a credit card.</a:t>
            </a:r>
          </a:p>
          <a:p>
            <a:endParaRPr lang="en-US" dirty="0"/>
          </a:p>
          <a:p>
            <a:r>
              <a:rPr lang="en-US" dirty="0"/>
              <a:t>(ENTER) Periodically, we have free materials available. When ordering FREE MATERIALS, you pay only for shipping. </a:t>
            </a:r>
            <a:br>
              <a:rPr lang="en-US" dirty="0"/>
            </a:br>
            <a:br>
              <a:rPr lang="en-US" dirty="0"/>
            </a:br>
            <a:br>
              <a:rPr lang="en-US" dirty="0"/>
            </a:br>
            <a:r>
              <a:rPr lang="en-US" dirty="0"/>
              <a:t>Intl Bible</a:t>
            </a:r>
            <a:br>
              <a:rPr lang="en-US" dirty="0"/>
            </a:br>
            <a:r>
              <a:rPr lang="en-US" dirty="0"/>
              <a:t>Booklets</a:t>
            </a:r>
          </a:p>
        </p:txBody>
      </p:sp>
      <p:sp>
        <p:nvSpPr>
          <p:cNvPr id="4" name="Slide Number Placeholder 3"/>
          <p:cNvSpPr>
            <a:spLocks noGrp="1"/>
          </p:cNvSpPr>
          <p:nvPr>
            <p:ph type="sldNum" sz="quarter" idx="5"/>
          </p:nvPr>
        </p:nvSpPr>
        <p:spPr/>
        <p:txBody>
          <a:bodyPr/>
          <a:lstStyle/>
          <a:p>
            <a:fld id="{F15CC834-2CE6-44A1-88B6-10AA59072E4C}" type="slidenum">
              <a:rPr lang="en-US" smtClean="0"/>
              <a:t>25</a:t>
            </a:fld>
            <a:endParaRPr lang="en-US"/>
          </a:p>
        </p:txBody>
      </p:sp>
    </p:spTree>
    <p:extLst>
      <p:ext uri="{BB962C8B-B14F-4D97-AF65-F5344CB8AC3E}">
        <p14:creationId xmlns:p14="http://schemas.microsoft.com/office/powerpoint/2010/main" val="40896821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ISI Displays</a:t>
            </a:r>
          </a:p>
          <a:p>
            <a:endParaRPr lang="en-US" dirty="0"/>
          </a:p>
          <a:p>
            <a:r>
              <a:rPr lang="en-US" dirty="0"/>
              <a:t>To order, please contact orders@isionline.org.   </a:t>
            </a:r>
            <a:br>
              <a:rPr lang="en-US" dirty="0"/>
            </a:br>
            <a:br>
              <a:rPr lang="en-US" dirty="0"/>
            </a:br>
            <a:r>
              <a:rPr lang="en-US" dirty="0"/>
              <a:t>We offer the “blue” display with “Reaching the World on College and University Campuses. </a:t>
            </a:r>
            <a:br>
              <a:rPr lang="en-US" dirty="0"/>
            </a:br>
            <a:br>
              <a:rPr lang="en-US" dirty="0"/>
            </a:br>
            <a:r>
              <a:rPr lang="en-US" dirty="0"/>
              <a:t>As well as the “green display” with “Impacting the World by Building Bridges of Love with International Students”. We wanted to give you options!</a:t>
            </a:r>
            <a:br>
              <a:rPr lang="en-US" dirty="0"/>
            </a:b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F15CC834-2CE6-44A1-88B6-10AA59072E4C}" type="slidenum">
              <a:rPr lang="en-US" smtClean="0"/>
              <a:t>26</a:t>
            </a:fld>
            <a:endParaRPr lang="en-US"/>
          </a:p>
        </p:txBody>
      </p:sp>
    </p:spTree>
    <p:extLst>
      <p:ext uri="{BB962C8B-B14F-4D97-AF65-F5344CB8AC3E}">
        <p14:creationId xmlns:p14="http://schemas.microsoft.com/office/powerpoint/2010/main" val="42895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ISI Name Badges</a:t>
            </a:r>
          </a:p>
          <a:p>
            <a:endParaRPr lang="en-US" dirty="0"/>
          </a:p>
          <a:p>
            <a:r>
              <a:rPr lang="en-US" dirty="0"/>
              <a:t>To order, please contact orders@isionline.org. </a:t>
            </a:r>
          </a:p>
          <a:p>
            <a:endParaRPr lang="en-US" dirty="0"/>
          </a:p>
          <a:p>
            <a:r>
              <a:rPr lang="en-US" dirty="0"/>
              <a:t>The name badges have a magnetic back for ease of use. And you do have the option to have the “Sharing Christ’s love…” tag line omitted. </a:t>
            </a:r>
          </a:p>
        </p:txBody>
      </p:sp>
      <p:sp>
        <p:nvSpPr>
          <p:cNvPr id="4" name="Slide Number Placeholder 3"/>
          <p:cNvSpPr>
            <a:spLocks noGrp="1"/>
          </p:cNvSpPr>
          <p:nvPr>
            <p:ph type="sldNum" sz="quarter" idx="5"/>
          </p:nvPr>
        </p:nvSpPr>
        <p:spPr/>
        <p:txBody>
          <a:bodyPr/>
          <a:lstStyle/>
          <a:p>
            <a:fld id="{F15CC834-2CE6-44A1-88B6-10AA59072E4C}" type="slidenum">
              <a:rPr lang="en-US" smtClean="0"/>
              <a:t>27</a:t>
            </a:fld>
            <a:endParaRPr lang="en-US"/>
          </a:p>
        </p:txBody>
      </p:sp>
    </p:spTree>
    <p:extLst>
      <p:ext uri="{BB962C8B-B14F-4D97-AF65-F5344CB8AC3E}">
        <p14:creationId xmlns:p14="http://schemas.microsoft.com/office/powerpoint/2010/main" val="38134424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Stationery</a:t>
            </a:r>
            <a:br>
              <a:rPr lang="en-US" dirty="0"/>
            </a:br>
            <a:endParaRPr lang="en-US" dirty="0"/>
          </a:p>
          <a:p>
            <a:pPr marL="161643" indent="-161643">
              <a:buFont typeface="Arial" panose="020B0604020202020204" pitchFamily="34" charset="0"/>
              <a:buChar char="•"/>
            </a:pPr>
            <a:r>
              <a:rPr lang="en-US" dirty="0"/>
              <a:t>(ENTER) </a:t>
            </a:r>
            <a:r>
              <a:rPr lang="en-US" sz="1100" dirty="0"/>
              <a:t>All printing of ISI stationery and business cards must be ordered through the Production Department at the Home Office to ensure that consistent standards are maintained pertaining to layout, printing quality, paper type, and ink colors. Please note, reimbursement requests for stationery printed outside of ISI, will be not be processed.</a:t>
            </a:r>
          </a:p>
          <a:p>
            <a:endParaRPr lang="en-US" sz="1100" dirty="0"/>
          </a:p>
          <a:p>
            <a:pPr marL="161643" marR="0" lvl="0" indent="-161643" algn="l" defTabSz="86209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(ENTER) Orders are placed quarterly and must be in writing. And, if you find yourself in need of stationery in between the scheduled ordering times, contact Rebekah.</a:t>
            </a:r>
            <a:br>
              <a:rPr lang="en-US" sz="1100" dirty="0"/>
            </a:br>
            <a:endParaRPr lang="en-US" sz="1100" dirty="0"/>
          </a:p>
          <a:p>
            <a:pPr marL="161643" indent="-161643">
              <a:buFont typeface="Arial" panose="020B0604020202020204" pitchFamily="34" charset="0"/>
              <a:buChar char="•"/>
            </a:pPr>
            <a:r>
              <a:rPr lang="en-US" sz="1100" dirty="0"/>
              <a:t>(ENTER) Stationery will be charged to your ministry account. If desired, you may also send a check. </a:t>
            </a:r>
            <a:br>
              <a:rPr lang="en-US" sz="1100" dirty="0"/>
            </a:br>
            <a:r>
              <a:rPr lang="en-US" sz="1100" dirty="0"/>
              <a:t>Charges are not processed until the bill from the stationery company is received, usually about a month after the order has been placed.</a:t>
            </a:r>
            <a:br>
              <a:rPr lang="en-US" sz="1100" dirty="0"/>
            </a:br>
            <a:endParaRPr lang="en-US" sz="1100" dirty="0"/>
          </a:p>
          <a:p>
            <a:pPr marL="161643" indent="-161643">
              <a:buFont typeface="Arial" panose="020B0604020202020204" pitchFamily="34" charset="0"/>
              <a:buChar char="•"/>
            </a:pPr>
            <a:r>
              <a:rPr lang="en-US" sz="1100" dirty="0"/>
              <a:t>(ENTER) Sometimes, there are special circumstances and you may feel it best to “omit” the Sharing Christ’s love…” tag line from certain stationery. If you feel you need to omit the tagline, we do ask that you also have some stationery WITH the tag line included. While we certainly do not hide that we are a ministry, we do understand that with certain people groups, it works best to have stationery without the tagline.</a:t>
            </a:r>
          </a:p>
          <a:p>
            <a:pPr marL="161643" indent="-161643">
              <a:buFont typeface="Arial" panose="020B0604020202020204" pitchFamily="34" charset="0"/>
              <a:buChar char="•"/>
            </a:pPr>
            <a:endParaRPr lang="en-US" sz="1100" dirty="0"/>
          </a:p>
          <a:p>
            <a:pPr marL="161643" indent="-161643">
              <a:buFont typeface="Arial" panose="020B0604020202020204" pitchFamily="34" charset="0"/>
              <a:buChar char="•"/>
            </a:pPr>
            <a:r>
              <a:rPr lang="en-US" sz="1100" dirty="0"/>
              <a:t>(ENTER) If you have questions about stationery, please contact Rebekah Miller. </a:t>
            </a:r>
          </a:p>
        </p:txBody>
      </p:sp>
      <p:sp>
        <p:nvSpPr>
          <p:cNvPr id="4" name="Slide Number Placeholder 3"/>
          <p:cNvSpPr>
            <a:spLocks noGrp="1"/>
          </p:cNvSpPr>
          <p:nvPr>
            <p:ph type="sldNum" sz="quarter" idx="5"/>
          </p:nvPr>
        </p:nvSpPr>
        <p:spPr/>
        <p:txBody>
          <a:bodyPr/>
          <a:lstStyle/>
          <a:p>
            <a:fld id="{F15CC834-2CE6-44A1-88B6-10AA59072E4C}" type="slidenum">
              <a:rPr lang="en-US" smtClean="0"/>
              <a:t>28</a:t>
            </a:fld>
            <a:endParaRPr lang="en-US"/>
          </a:p>
        </p:txBody>
      </p:sp>
    </p:spTree>
    <p:extLst>
      <p:ext uri="{BB962C8B-B14F-4D97-AF65-F5344CB8AC3E}">
        <p14:creationId xmlns:p14="http://schemas.microsoft.com/office/powerpoint/2010/main" val="716783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2096"/>
            <a:r>
              <a:rPr lang="en-US" dirty="0"/>
              <a:t>ISI email</a:t>
            </a:r>
            <a:br>
              <a:rPr lang="en-US" dirty="0"/>
            </a:br>
            <a:br>
              <a:rPr lang="en-US" dirty="0"/>
            </a:br>
            <a:r>
              <a:rPr lang="en-US" dirty="0"/>
              <a:t>All ISI staff and ministry representatives will have an ISI email. </a:t>
            </a:r>
            <a:r>
              <a:rPr lang="en-US" sz="1100" dirty="0"/>
              <a:t>For consistency and ease in contacting ISI staff via email, ISI assigns a corporate email address to each employee and Ministry Representative and expects it to be their primary address used in ISI email communications. </a:t>
            </a:r>
            <a:br>
              <a:rPr lang="en-US" sz="1100" dirty="0"/>
            </a:br>
            <a:br>
              <a:rPr lang="en-US" sz="1100" dirty="0"/>
            </a:br>
            <a:r>
              <a:rPr lang="en-US" sz="1100" dirty="0"/>
              <a:t>(ENTER) The ISI email be the first initial and the last name of the team member @ isionline.org - </a:t>
            </a:r>
            <a:r>
              <a:rPr lang="en-US" sz="1100" u="sng" dirty="0">
                <a:hlinkClick r:id="rId3"/>
              </a:rPr>
              <a:t>firstinitiallastname@isionline.org</a:t>
            </a:r>
            <a:r>
              <a:rPr lang="en-US" sz="1100" dirty="0"/>
              <a:t>. If the email is already in use (by spouse or relative), first name and last name of the team member will be used. And, in cases where security is an issue, first name and last name initial @ isionline.org will be used.</a:t>
            </a:r>
            <a:br>
              <a:rPr lang="en-US" sz="1100" dirty="0"/>
            </a:br>
            <a:br>
              <a:rPr lang="en-US" sz="1100" dirty="0"/>
            </a:br>
            <a:r>
              <a:rPr lang="en-US" sz="1100" dirty="0"/>
              <a:t>While it is fine to have a personal email address for personal use, please conduct </a:t>
            </a:r>
            <a:r>
              <a:rPr lang="en-US" sz="1100" u="sng" dirty="0"/>
              <a:t>all</a:t>
            </a:r>
            <a:r>
              <a:rPr lang="en-US" sz="1100" dirty="0"/>
              <a:t> ISI business using your ISI email. This is a requirement because most people use free email services providers and it is simply not secure. ISI values ours staff, donors, volunteers, and especially our students – we want to keep their information safe and secure, this why we insist ISI business be conducted in a secure email system. The home office will ONLY be emailing your ISI email. </a:t>
            </a:r>
          </a:p>
          <a:p>
            <a:br>
              <a:rPr lang="en-US" sz="1100" dirty="0"/>
            </a:br>
            <a:br>
              <a:rPr lang="en-US" sz="1100" dirty="0"/>
            </a:br>
            <a:r>
              <a:rPr lang="en-US" sz="1100" dirty="0"/>
              <a:t>(ENTER) How can you access your ISI email? (ENTER) There are 3 options that we will talk through. You received all the instructions when your email was set up. (ENTER) First, use the web portal. (We will look at the portal in just a moment!) (ENTER) Second, use your mobile device.</a:t>
            </a:r>
            <a:br>
              <a:rPr lang="en-US" sz="1100" dirty="0"/>
            </a:br>
            <a:br>
              <a:rPr lang="en-US" sz="1100" dirty="0"/>
            </a:br>
            <a:r>
              <a:rPr lang="en-US" sz="1100" dirty="0"/>
              <a:t>The big things with setting up your email: Set it up as EXCHANGE. And the server is: outlook.office365.com     </a:t>
            </a:r>
            <a:br>
              <a:rPr lang="en-US" sz="1100" dirty="0"/>
            </a:br>
            <a:br>
              <a:rPr lang="en-US" sz="1100" dirty="0"/>
            </a:br>
            <a:r>
              <a:rPr lang="en-US" sz="1100" dirty="0"/>
              <a:t>As more phone are coming out, if you’re unsure about how to set up email on your device, google it. (Samsung 8 Setting up your email)</a:t>
            </a:r>
            <a:br>
              <a:rPr lang="en-US" sz="1100" dirty="0"/>
            </a:br>
            <a:br>
              <a:rPr lang="en-US" sz="1100" dirty="0"/>
            </a:br>
            <a:r>
              <a:rPr lang="en-US" sz="1100" dirty="0"/>
              <a:t>(ENTER) And third, use Outlook. </a:t>
            </a:r>
            <a:br>
              <a:rPr lang="en-US" sz="1100" dirty="0"/>
            </a:br>
            <a:br>
              <a:rPr lang="en-US" sz="1100" dirty="0"/>
            </a:br>
            <a:br>
              <a:rPr lang="en-US" sz="1100" dirty="0"/>
            </a:br>
            <a:br>
              <a:rPr lang="en-US" sz="1100" dirty="0"/>
            </a:br>
            <a:br>
              <a:rPr lang="en-US" sz="1100" dirty="0"/>
            </a:br>
            <a:br>
              <a:rPr lang="en-US" sz="1100" dirty="0"/>
            </a:br>
            <a:endParaRPr lang="en-US" sz="1100" dirty="0"/>
          </a:p>
        </p:txBody>
      </p:sp>
      <p:sp>
        <p:nvSpPr>
          <p:cNvPr id="4" name="Slide Number Placeholder 3"/>
          <p:cNvSpPr>
            <a:spLocks noGrp="1"/>
          </p:cNvSpPr>
          <p:nvPr>
            <p:ph type="sldNum" sz="quarter" idx="5"/>
          </p:nvPr>
        </p:nvSpPr>
        <p:spPr/>
        <p:txBody>
          <a:bodyPr/>
          <a:lstStyle/>
          <a:p>
            <a:fld id="{F15CC834-2CE6-44A1-88B6-10AA59072E4C}" type="slidenum">
              <a:rPr lang="en-US" smtClean="0"/>
              <a:t>3</a:t>
            </a:fld>
            <a:endParaRPr lang="en-US"/>
          </a:p>
        </p:txBody>
      </p:sp>
    </p:spTree>
    <p:extLst>
      <p:ext uri="{BB962C8B-B14F-4D97-AF65-F5344CB8AC3E}">
        <p14:creationId xmlns:p14="http://schemas.microsoft.com/office/powerpoint/2010/main" val="2105463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To access through the web portal, go to: login.microsoftonline.com. As soon as you enter in your ISI email, you will notice the ISI logo and the photo of students will appear on your screen. If you do NOT see this, you are in the wrong place. Your login will not work if you are not in the right place.</a:t>
            </a:r>
            <a:br>
              <a:rPr lang="en-US" dirty="0"/>
            </a:br>
            <a:br>
              <a:rPr lang="en-US" dirty="0"/>
            </a:br>
            <a:r>
              <a:rPr lang="en-US" dirty="0"/>
              <a:t>(ENTER</a:t>
            </a:r>
            <a:r>
              <a:rPr lang="en-US" i="0" dirty="0"/>
              <a:t>) </a:t>
            </a:r>
            <a:r>
              <a:rPr lang="en-US" sz="1100" dirty="0"/>
              <a:t>Having trouble with your ISI email or password? Please contact </a:t>
            </a:r>
            <a:r>
              <a:rPr lang="en-US" sz="1100" u="sng" dirty="0">
                <a:hlinkClick r:id="rId3"/>
              </a:rPr>
              <a:t>Rebekah Miller</a:t>
            </a:r>
            <a:r>
              <a:rPr lang="en-US" sz="1100" dirty="0"/>
              <a:t> so she can reset your password. We advise you not to contact Microsoft directly since ISI is a part of their Enterprise E2 system for nonprofits and they will simply refer you back to the Home Office. </a:t>
            </a:r>
            <a:br>
              <a:rPr lang="en-US" sz="1100" dirty="0"/>
            </a:br>
            <a:br>
              <a:rPr lang="en-US" sz="1100" dirty="0"/>
            </a:br>
            <a:r>
              <a:rPr lang="en-US" sz="1100" dirty="0"/>
              <a:t>Login to the portal. Click the GEAR SHIFT in the top right corner. About halfway down select, CHANGE PASSWORD.</a:t>
            </a:r>
            <a:br>
              <a:rPr lang="en-US" sz="1100" dirty="0"/>
            </a:br>
            <a:br>
              <a:rPr lang="en-US" sz="1100" dirty="0"/>
            </a:br>
            <a:br>
              <a:rPr lang="en-US" sz="1100" dirty="0"/>
            </a:br>
            <a:endParaRPr lang="en-US" sz="1100" dirty="0"/>
          </a:p>
        </p:txBody>
      </p:sp>
      <p:sp>
        <p:nvSpPr>
          <p:cNvPr id="4" name="Slide Number Placeholder 3"/>
          <p:cNvSpPr>
            <a:spLocks noGrp="1"/>
          </p:cNvSpPr>
          <p:nvPr>
            <p:ph type="sldNum" sz="quarter" idx="5"/>
          </p:nvPr>
        </p:nvSpPr>
        <p:spPr/>
        <p:txBody>
          <a:bodyPr/>
          <a:lstStyle/>
          <a:p>
            <a:fld id="{F15CC834-2CE6-44A1-88B6-10AA59072E4C}" type="slidenum">
              <a:rPr lang="en-US" smtClean="0"/>
              <a:t>4</a:t>
            </a:fld>
            <a:endParaRPr lang="en-US"/>
          </a:p>
        </p:txBody>
      </p:sp>
    </p:spTree>
    <p:extLst>
      <p:ext uri="{BB962C8B-B14F-4D97-AF65-F5344CB8AC3E}">
        <p14:creationId xmlns:p14="http://schemas.microsoft.com/office/powerpoint/2010/main" val="562293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Purchasing a computer:</a:t>
            </a:r>
            <a:br>
              <a:rPr lang="en-US" dirty="0"/>
            </a:br>
            <a:br>
              <a:rPr lang="en-US" dirty="0"/>
            </a:br>
            <a:r>
              <a:rPr lang="en-US" dirty="0"/>
              <a:t>When you are purchasing a computer with ISI funds it </a:t>
            </a:r>
            <a:r>
              <a:rPr lang="en-US" u="sng" dirty="0"/>
              <a:t>must</a:t>
            </a:r>
            <a:r>
              <a:rPr lang="en-US" dirty="0"/>
              <a:t> meet some specifications. It is technically property of ISI and therefore must meet our bare minimum requirements for a computer.</a:t>
            </a:r>
            <a:br>
              <a:rPr lang="en-US" dirty="0"/>
            </a:br>
            <a:br>
              <a:rPr lang="en-US" dirty="0"/>
            </a:br>
            <a:r>
              <a:rPr lang="en-US" dirty="0"/>
              <a:t>The steps for purchasing a computer are as follows:</a:t>
            </a:r>
            <a:br>
              <a:rPr lang="en-US" dirty="0"/>
            </a:br>
            <a:br>
              <a:rPr lang="en-US" dirty="0"/>
            </a:br>
            <a:r>
              <a:rPr lang="en-US" dirty="0"/>
              <a:t>Step #1 – (ENTER) Contact your RFD for approval. </a:t>
            </a:r>
          </a:p>
          <a:p>
            <a:r>
              <a:rPr lang="en-US" dirty="0"/>
              <a:t>Step #2 – (ENTER) Make sure you have funds in your account </a:t>
            </a:r>
          </a:p>
          <a:p>
            <a:r>
              <a:rPr lang="en-US" dirty="0"/>
              <a:t>Step #3 – (ENTER) Go shopping! </a:t>
            </a:r>
          </a:p>
          <a:p>
            <a:r>
              <a:rPr lang="en-US" dirty="0"/>
              <a:t>Step #4 – (ENTER) Have the salesperson or Rebekah Miller sign off that the computer meets our bare minimum requirements. If you are purchasing in the store, please bring along a copy of the specs for the salesperson to sign off. If you are purchasing online, email the specs to Rebekah. One of these is needed if you would like to be reimbursed for the purchase. </a:t>
            </a:r>
          </a:p>
          <a:p>
            <a:r>
              <a:rPr lang="en-US" dirty="0"/>
              <a:t>Step #5 – (ENTER) Submit for reimbursement (along with the approval)</a:t>
            </a:r>
          </a:p>
        </p:txBody>
      </p:sp>
      <p:sp>
        <p:nvSpPr>
          <p:cNvPr id="4" name="Slide Number Placeholder 3"/>
          <p:cNvSpPr>
            <a:spLocks noGrp="1"/>
          </p:cNvSpPr>
          <p:nvPr>
            <p:ph type="sldNum" sz="quarter" idx="5"/>
          </p:nvPr>
        </p:nvSpPr>
        <p:spPr/>
        <p:txBody>
          <a:bodyPr/>
          <a:lstStyle/>
          <a:p>
            <a:fld id="{F15CC834-2CE6-44A1-88B6-10AA59072E4C}" type="slidenum">
              <a:rPr lang="en-US" smtClean="0"/>
              <a:t>5</a:t>
            </a:fld>
            <a:endParaRPr lang="en-US"/>
          </a:p>
        </p:txBody>
      </p:sp>
    </p:spTree>
    <p:extLst>
      <p:ext uri="{BB962C8B-B14F-4D97-AF65-F5344CB8AC3E}">
        <p14:creationId xmlns:p14="http://schemas.microsoft.com/office/powerpoint/2010/main" val="3591446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Field Staff computer minimum requirements and recommendations:</a:t>
            </a:r>
            <a:br>
              <a:rPr lang="en-US" dirty="0"/>
            </a:br>
            <a:br>
              <a:rPr lang="en-US" dirty="0"/>
            </a:br>
            <a:r>
              <a:rPr lang="en-US" dirty="0"/>
              <a:t>The following are bare minimum requirements and recommendations for purchasing a computer with ISI funds. Please greatly exceed these requirements, you will be much happier with your computer.</a:t>
            </a:r>
            <a:br>
              <a:rPr lang="en-US" dirty="0"/>
            </a:br>
            <a:br>
              <a:rPr lang="en-US" dirty="0"/>
            </a:br>
            <a:r>
              <a:rPr lang="en-US" dirty="0"/>
              <a:t>(ENTER)</a:t>
            </a:r>
          </a:p>
          <a:p>
            <a:pPr marL="161643" indent="-161643" defTabSz="862096">
              <a:buFont typeface="Arial" panose="020B0604020202020204" pitchFamily="34" charset="0"/>
              <a:buChar char="•"/>
              <a:defRPr/>
            </a:pPr>
            <a:r>
              <a:rPr lang="en-US" dirty="0"/>
              <a:t>Intel Core i5 processor, or AMD equivalent CPU</a:t>
            </a:r>
          </a:p>
          <a:p>
            <a:pPr marL="161643" indent="-161643" defTabSz="862096">
              <a:buFont typeface="Arial" panose="020B0604020202020204" pitchFamily="34" charset="0"/>
              <a:buChar char="•"/>
              <a:defRPr/>
            </a:pPr>
            <a:r>
              <a:rPr lang="en-US" dirty="0"/>
              <a:t>4 GB RAM for Windows 7 or 8.1, or at least 8GB for Windows 10. Again, your computer will function better with increased RAM.</a:t>
            </a:r>
          </a:p>
          <a:p>
            <a:pPr marL="161643" indent="-161643" defTabSz="862096">
              <a:buFont typeface="Arial" panose="020B0604020202020204" pitchFamily="34" charset="0"/>
              <a:buChar char="•"/>
              <a:defRPr/>
            </a:pPr>
            <a:r>
              <a:rPr lang="en-US" dirty="0"/>
              <a:t>At least a 500GB hard drive – We </a:t>
            </a:r>
            <a:r>
              <a:rPr lang="en-US" u="sng" dirty="0"/>
              <a:t>highly</a:t>
            </a:r>
            <a:r>
              <a:rPr lang="en-US" dirty="0"/>
              <a:t> encouraged to more space for your hard drive. Your computer will function better with increased RAM and an increased hard drive.</a:t>
            </a:r>
          </a:p>
          <a:p>
            <a:pPr marL="161643" indent="-161643">
              <a:buFont typeface="Arial" panose="020B0604020202020204" pitchFamily="34" charset="0"/>
              <a:buChar char="•"/>
            </a:pPr>
            <a:endParaRPr lang="en-US" dirty="0"/>
          </a:p>
          <a:p>
            <a:pPr marL="161643" indent="-161643">
              <a:buFont typeface="Arial" panose="020B0604020202020204" pitchFamily="34" charset="0"/>
              <a:buChar char="•"/>
            </a:pPr>
            <a:endParaRPr lang="en-US" dirty="0"/>
          </a:p>
          <a:p>
            <a:pPr marL="161643" indent="-161643">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15CC834-2CE6-44A1-88B6-10AA59072E4C}" type="slidenum">
              <a:rPr lang="en-US" smtClean="0"/>
              <a:t>6</a:t>
            </a:fld>
            <a:endParaRPr lang="en-US"/>
          </a:p>
        </p:txBody>
      </p:sp>
    </p:spTree>
    <p:extLst>
      <p:ext uri="{BB962C8B-B14F-4D97-AF65-F5344CB8AC3E}">
        <p14:creationId xmlns:p14="http://schemas.microsoft.com/office/powerpoint/2010/main" val="1363433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defRPr/>
            </a:pPr>
            <a:r>
              <a:rPr lang="en-US" altLang="en-US" sz="1100" dirty="0"/>
              <a:t>(ENTER)</a:t>
            </a:r>
          </a:p>
          <a:p>
            <a:pPr marL="161643" indent="-161643">
              <a:lnSpc>
                <a:spcPct val="80000"/>
              </a:lnSpc>
              <a:buFont typeface="Arial" panose="020B0604020202020204" pitchFamily="34" charset="0"/>
              <a:buChar char="•"/>
              <a:defRPr/>
            </a:pPr>
            <a:endParaRPr lang="en-US" altLang="en-US" sz="1100" dirty="0"/>
          </a:p>
          <a:p>
            <a:pPr marL="161643" indent="-161643">
              <a:lnSpc>
                <a:spcPct val="80000"/>
              </a:lnSpc>
              <a:buFont typeface="Arial" panose="020B0604020202020204" pitchFamily="34" charset="0"/>
              <a:buChar char="•"/>
              <a:defRPr/>
            </a:pPr>
            <a:r>
              <a:rPr lang="en-US" altLang="en-US" sz="1100" dirty="0"/>
              <a:t>We HIGHLY recommend PCs for compatibility!  If you desire to have a Mac, you will need to use Microsoft Office for Macs provided by Office365.</a:t>
            </a:r>
            <a:br>
              <a:rPr lang="en-US" altLang="en-US" sz="1100" dirty="0"/>
            </a:br>
            <a:endParaRPr lang="en-US" altLang="en-US" sz="1100" dirty="0"/>
          </a:p>
          <a:p>
            <a:pPr marL="161643" indent="-161643">
              <a:lnSpc>
                <a:spcPct val="80000"/>
              </a:lnSpc>
              <a:buFont typeface="Arial" panose="020B0604020202020204" pitchFamily="34" charset="0"/>
              <a:buChar char="•"/>
              <a:defRPr/>
            </a:pPr>
            <a:r>
              <a:rPr lang="en-US" altLang="en-US" sz="1100" dirty="0"/>
              <a:t>Some type of backup strategy (whether it is an external hard drive, USB flash drive (also known as a jump, drive or thumb drive), or online back up solution), a backup strategy is needed required. Your data </a:t>
            </a:r>
            <a:r>
              <a:rPr lang="en-US" altLang="en-US" sz="1100" u="sng" dirty="0"/>
              <a:t>must</a:t>
            </a:r>
            <a:r>
              <a:rPr lang="en-US" altLang="en-US" sz="1100" dirty="0"/>
              <a:t> be backed up.</a:t>
            </a:r>
            <a:br>
              <a:rPr lang="en-US" altLang="en-US" sz="1100" dirty="0"/>
            </a:br>
            <a:endParaRPr lang="en-US" altLang="en-US" sz="1100" dirty="0"/>
          </a:p>
          <a:p>
            <a:pPr marL="161643" indent="-161643">
              <a:lnSpc>
                <a:spcPct val="80000"/>
              </a:lnSpc>
              <a:buFont typeface="Arial" panose="020B0604020202020204" pitchFamily="34" charset="0"/>
              <a:buChar char="•"/>
              <a:defRPr/>
            </a:pPr>
            <a:r>
              <a:rPr lang="en-US" altLang="en-US" sz="1100" dirty="0"/>
              <a:t>Some type of Anti-Virus protection is required. It needs to update at least weekly. This is critical, you </a:t>
            </a:r>
            <a:r>
              <a:rPr lang="en-US" altLang="en-US" sz="1100" u="sng" dirty="0"/>
              <a:t>MUST</a:t>
            </a:r>
            <a:r>
              <a:rPr lang="en-US" altLang="en-US" sz="1100" dirty="0"/>
              <a:t> have this.  Also need a firewall and anti-spyware program. In the world we live in, we must be careful. This type of protection is critical.</a:t>
            </a:r>
          </a:p>
          <a:p>
            <a:pPr marL="161643" indent="-161643" defTabSz="862096">
              <a:buFont typeface="Arial" panose="020B0604020202020204" pitchFamily="34" charset="0"/>
              <a:buChar char="•"/>
              <a:defRPr/>
            </a:pPr>
            <a:endParaRPr lang="en-US" dirty="0"/>
          </a:p>
          <a:p>
            <a:pPr marL="161643" indent="-161643">
              <a:buFont typeface="Arial" panose="020B0604020202020204" pitchFamily="34" charset="0"/>
              <a:buChar char="•"/>
            </a:pPr>
            <a:endParaRPr lang="en-US" dirty="0"/>
          </a:p>
          <a:p>
            <a:pPr marL="161643" indent="-161643">
              <a:buFont typeface="Arial" panose="020B0604020202020204" pitchFamily="34" charset="0"/>
              <a:buChar char="•"/>
            </a:pPr>
            <a:endParaRPr lang="en-US" dirty="0"/>
          </a:p>
          <a:p>
            <a:pPr marL="161643" indent="-161643">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15CC834-2CE6-44A1-88B6-10AA59072E4C}" type="slidenum">
              <a:rPr lang="en-US" smtClean="0"/>
              <a:t>7</a:t>
            </a:fld>
            <a:endParaRPr lang="en-US"/>
          </a:p>
        </p:txBody>
      </p:sp>
    </p:spTree>
    <p:extLst>
      <p:ext uri="{BB962C8B-B14F-4D97-AF65-F5344CB8AC3E}">
        <p14:creationId xmlns:p14="http://schemas.microsoft.com/office/powerpoint/2010/main" val="1578784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defRPr/>
            </a:pPr>
            <a:r>
              <a:rPr lang="en-US" altLang="en-US" sz="1100" dirty="0"/>
              <a:t>(ENTER)</a:t>
            </a:r>
          </a:p>
          <a:p>
            <a:pPr marL="161643" indent="-161643">
              <a:lnSpc>
                <a:spcPct val="80000"/>
              </a:lnSpc>
              <a:buFont typeface="Arial" panose="020B0604020202020204" pitchFamily="34" charset="0"/>
              <a:buChar char="•"/>
              <a:defRPr/>
            </a:pPr>
            <a:endParaRPr lang="en-US" altLang="en-US" sz="1100" dirty="0"/>
          </a:p>
          <a:p>
            <a:pPr marL="161643" indent="-161643">
              <a:lnSpc>
                <a:spcPct val="80000"/>
              </a:lnSpc>
              <a:buFont typeface="Arial" panose="020B0604020202020204" pitchFamily="34" charset="0"/>
              <a:buChar char="•"/>
              <a:defRPr/>
            </a:pPr>
            <a:r>
              <a:rPr lang="en-US" altLang="en-US" sz="1100" dirty="0"/>
              <a:t>We recommend you use a reputable vendor</a:t>
            </a:r>
          </a:p>
          <a:p>
            <a:pPr marL="161643" indent="-161643">
              <a:lnSpc>
                <a:spcPct val="80000"/>
              </a:lnSpc>
              <a:buFont typeface="Arial" panose="020B0604020202020204" pitchFamily="34" charset="0"/>
              <a:buChar char="•"/>
              <a:defRPr/>
            </a:pPr>
            <a:r>
              <a:rPr lang="en-US" altLang="en-US" sz="1100" dirty="0"/>
              <a:t>We also purchasing a warranty, at least 1-year for desktops and a 3-year warranty for laptops. Things happen. Having the warranty will be a huge help.</a:t>
            </a:r>
          </a:p>
          <a:p>
            <a:pPr marL="161643" indent="-161643">
              <a:lnSpc>
                <a:spcPct val="80000"/>
              </a:lnSpc>
              <a:buFont typeface="Arial" panose="020B0604020202020204" pitchFamily="34" charset="0"/>
              <a:buChar char="•"/>
              <a:defRPr/>
            </a:pPr>
            <a:r>
              <a:rPr lang="en-US" altLang="en-US" sz="1100" dirty="0"/>
              <a:t>High speed internet connection is recommended.</a:t>
            </a:r>
          </a:p>
          <a:p>
            <a:pPr marL="161643" indent="-161643">
              <a:lnSpc>
                <a:spcPct val="80000"/>
              </a:lnSpc>
              <a:buFont typeface="Arial" panose="020B0604020202020204" pitchFamily="34" charset="0"/>
              <a:buChar char="•"/>
              <a:defRPr/>
            </a:pPr>
            <a:endParaRPr lang="en-US" altLang="en-US" sz="1100" dirty="0"/>
          </a:p>
          <a:p>
            <a:pPr>
              <a:lnSpc>
                <a:spcPct val="80000"/>
              </a:lnSpc>
              <a:defRPr/>
            </a:pPr>
            <a:r>
              <a:rPr lang="en-US" altLang="en-US" sz="1100" dirty="0"/>
              <a:t>And remember, these are reimbursable expenses! </a:t>
            </a:r>
          </a:p>
          <a:p>
            <a:pPr marL="161643" indent="-161643" defTabSz="862096">
              <a:buFont typeface="Arial" panose="020B0604020202020204" pitchFamily="34" charset="0"/>
              <a:buChar char="•"/>
              <a:defRPr/>
            </a:pPr>
            <a:endParaRPr lang="en-US" dirty="0"/>
          </a:p>
          <a:p>
            <a:pPr marL="161643" indent="-161643">
              <a:buFont typeface="Arial" panose="020B0604020202020204" pitchFamily="34" charset="0"/>
              <a:buChar char="•"/>
            </a:pPr>
            <a:endParaRPr lang="en-US" dirty="0"/>
          </a:p>
          <a:p>
            <a:pPr marL="161643" indent="-161643">
              <a:buFont typeface="Arial" panose="020B0604020202020204" pitchFamily="34" charset="0"/>
              <a:buChar char="•"/>
            </a:pPr>
            <a:endParaRPr lang="en-US" dirty="0"/>
          </a:p>
          <a:p>
            <a:pPr marL="161643" indent="-161643">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15CC834-2CE6-44A1-88B6-10AA59072E4C}" type="slidenum">
              <a:rPr lang="en-US" smtClean="0"/>
              <a:t>8</a:t>
            </a:fld>
            <a:endParaRPr lang="en-US"/>
          </a:p>
        </p:txBody>
      </p:sp>
    </p:spTree>
    <p:extLst>
      <p:ext uri="{BB962C8B-B14F-4D97-AF65-F5344CB8AC3E}">
        <p14:creationId xmlns:p14="http://schemas.microsoft.com/office/powerpoint/2010/main" val="896875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defRPr/>
            </a:pPr>
            <a:r>
              <a:rPr lang="en-US" dirty="0"/>
              <a:t>Just like we all have a trusted mechanic and a plumber for those times when help is needed, a trusted computer support person is needed. All team members must have a computer support person, whether paid or volunteer, to help with computer issues. Computer support is not provided by the Home Office. If you are unable to find help, our computer techs can provide support to you at an hourly rate charged to your account, though it is greatly encouraged that you locate someone nearby. </a:t>
            </a:r>
          </a:p>
          <a:p>
            <a:pPr defTabSz="862096">
              <a:defRPr/>
            </a:pPr>
            <a:br>
              <a:rPr lang="en-US" dirty="0"/>
            </a:br>
            <a:r>
              <a:rPr lang="en-US" sz="1100" dirty="0"/>
              <a:t>When having computer trouble, try Googling the issue. You will be surprised by the wealth of knowledge you’ll find— how-to troubleshooting videos are available to show you exactly what to do to fix a problem.</a:t>
            </a:r>
            <a:endParaRPr lang="en-US" b="0" i="0" dirty="0"/>
          </a:p>
          <a:p>
            <a:pPr defTabSz="862096">
              <a:defRPr/>
            </a:pPr>
            <a:endParaRPr lang="en-US" dirty="0"/>
          </a:p>
          <a:p>
            <a:pPr marL="161643" indent="-161643">
              <a:buFont typeface="Arial" panose="020B0604020202020204" pitchFamily="34" charset="0"/>
              <a:buChar char="•"/>
            </a:pPr>
            <a:endParaRPr lang="en-US" dirty="0"/>
          </a:p>
          <a:p>
            <a:pPr marL="161643" indent="-161643">
              <a:buFont typeface="Arial" panose="020B0604020202020204" pitchFamily="34" charset="0"/>
              <a:buChar char="•"/>
            </a:pPr>
            <a:endParaRPr lang="en-US" dirty="0"/>
          </a:p>
          <a:p>
            <a:pPr marL="161643" indent="-161643">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15CC834-2CE6-44A1-88B6-10AA59072E4C}" type="slidenum">
              <a:rPr lang="en-US" smtClean="0"/>
              <a:t>9</a:t>
            </a:fld>
            <a:endParaRPr lang="en-US"/>
          </a:p>
        </p:txBody>
      </p:sp>
    </p:spTree>
    <p:extLst>
      <p:ext uri="{BB962C8B-B14F-4D97-AF65-F5344CB8AC3E}">
        <p14:creationId xmlns:p14="http://schemas.microsoft.com/office/powerpoint/2010/main" val="4275595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B87ABE-3E1F-42D3-A6B8-013879838990}" type="datetimeFigureOut">
              <a:rPr lang="en-US" smtClean="0"/>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8BD74-3C73-49E7-AF8C-B5AEB4510716}" type="slidenum">
              <a:rPr lang="en-US" smtClean="0"/>
              <a:t>‹#›</a:t>
            </a:fld>
            <a:endParaRPr lang="en-US"/>
          </a:p>
        </p:txBody>
      </p:sp>
    </p:spTree>
    <p:extLst>
      <p:ext uri="{BB962C8B-B14F-4D97-AF65-F5344CB8AC3E}">
        <p14:creationId xmlns:p14="http://schemas.microsoft.com/office/powerpoint/2010/main" val="1036765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B87ABE-3E1F-42D3-A6B8-013879838990}" type="datetimeFigureOut">
              <a:rPr lang="en-US" smtClean="0"/>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8BD74-3C73-49E7-AF8C-B5AEB4510716}" type="slidenum">
              <a:rPr lang="en-US" smtClean="0"/>
              <a:t>‹#›</a:t>
            </a:fld>
            <a:endParaRPr lang="en-US"/>
          </a:p>
        </p:txBody>
      </p:sp>
    </p:spTree>
    <p:extLst>
      <p:ext uri="{BB962C8B-B14F-4D97-AF65-F5344CB8AC3E}">
        <p14:creationId xmlns:p14="http://schemas.microsoft.com/office/powerpoint/2010/main" val="3662124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B87ABE-3E1F-42D3-A6B8-013879838990}" type="datetimeFigureOut">
              <a:rPr lang="en-US" smtClean="0"/>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8BD74-3C73-49E7-AF8C-B5AEB451071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320081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B87ABE-3E1F-42D3-A6B8-013879838990}" type="datetimeFigureOut">
              <a:rPr lang="en-US" smtClean="0"/>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8BD74-3C73-49E7-AF8C-B5AEB4510716}" type="slidenum">
              <a:rPr lang="en-US" smtClean="0"/>
              <a:t>‹#›</a:t>
            </a:fld>
            <a:endParaRPr lang="en-US"/>
          </a:p>
        </p:txBody>
      </p:sp>
    </p:spTree>
    <p:extLst>
      <p:ext uri="{BB962C8B-B14F-4D97-AF65-F5344CB8AC3E}">
        <p14:creationId xmlns:p14="http://schemas.microsoft.com/office/powerpoint/2010/main" val="1521583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B87ABE-3E1F-42D3-A6B8-013879838990}" type="datetimeFigureOut">
              <a:rPr lang="en-US" smtClean="0"/>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8BD74-3C73-49E7-AF8C-B5AEB451071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33472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B87ABE-3E1F-42D3-A6B8-013879838990}" type="datetimeFigureOut">
              <a:rPr lang="en-US" smtClean="0"/>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8BD74-3C73-49E7-AF8C-B5AEB4510716}" type="slidenum">
              <a:rPr lang="en-US" smtClean="0"/>
              <a:t>‹#›</a:t>
            </a:fld>
            <a:endParaRPr lang="en-US"/>
          </a:p>
        </p:txBody>
      </p:sp>
    </p:spTree>
    <p:extLst>
      <p:ext uri="{BB962C8B-B14F-4D97-AF65-F5344CB8AC3E}">
        <p14:creationId xmlns:p14="http://schemas.microsoft.com/office/powerpoint/2010/main" val="3354586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87ABE-3E1F-42D3-A6B8-013879838990}" type="datetimeFigureOut">
              <a:rPr lang="en-US" smtClean="0"/>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8BD74-3C73-49E7-AF8C-B5AEB4510716}" type="slidenum">
              <a:rPr lang="en-US" smtClean="0"/>
              <a:t>‹#›</a:t>
            </a:fld>
            <a:endParaRPr lang="en-US"/>
          </a:p>
        </p:txBody>
      </p:sp>
    </p:spTree>
    <p:extLst>
      <p:ext uri="{BB962C8B-B14F-4D97-AF65-F5344CB8AC3E}">
        <p14:creationId xmlns:p14="http://schemas.microsoft.com/office/powerpoint/2010/main" val="3373000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87ABE-3E1F-42D3-A6B8-013879838990}" type="datetimeFigureOut">
              <a:rPr lang="en-US" smtClean="0"/>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8BD74-3C73-49E7-AF8C-B5AEB4510716}" type="slidenum">
              <a:rPr lang="en-US" smtClean="0"/>
              <a:t>‹#›</a:t>
            </a:fld>
            <a:endParaRPr lang="en-US"/>
          </a:p>
        </p:txBody>
      </p:sp>
    </p:spTree>
    <p:extLst>
      <p:ext uri="{BB962C8B-B14F-4D97-AF65-F5344CB8AC3E}">
        <p14:creationId xmlns:p14="http://schemas.microsoft.com/office/powerpoint/2010/main" val="541617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87ABE-3E1F-42D3-A6B8-013879838990}" type="datetimeFigureOut">
              <a:rPr lang="en-US" smtClean="0"/>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8BD74-3C73-49E7-AF8C-B5AEB4510716}" type="slidenum">
              <a:rPr lang="en-US" smtClean="0"/>
              <a:t>‹#›</a:t>
            </a:fld>
            <a:endParaRPr lang="en-US"/>
          </a:p>
        </p:txBody>
      </p:sp>
    </p:spTree>
    <p:extLst>
      <p:ext uri="{BB962C8B-B14F-4D97-AF65-F5344CB8AC3E}">
        <p14:creationId xmlns:p14="http://schemas.microsoft.com/office/powerpoint/2010/main" val="3598234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B87ABE-3E1F-42D3-A6B8-013879838990}" type="datetimeFigureOut">
              <a:rPr lang="en-US" smtClean="0"/>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8BD74-3C73-49E7-AF8C-B5AEB4510716}" type="slidenum">
              <a:rPr lang="en-US" smtClean="0"/>
              <a:t>‹#›</a:t>
            </a:fld>
            <a:endParaRPr lang="en-US"/>
          </a:p>
        </p:txBody>
      </p:sp>
    </p:spTree>
    <p:extLst>
      <p:ext uri="{BB962C8B-B14F-4D97-AF65-F5344CB8AC3E}">
        <p14:creationId xmlns:p14="http://schemas.microsoft.com/office/powerpoint/2010/main" val="3897061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87ABE-3E1F-42D3-A6B8-013879838990}" type="datetimeFigureOut">
              <a:rPr lang="en-US" smtClean="0"/>
              <a:t>8/5/2020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8BD74-3C73-49E7-AF8C-B5AEB4510716}" type="slidenum">
              <a:rPr lang="en-US" smtClean="0"/>
              <a:t>‹#›</a:t>
            </a:fld>
            <a:endParaRPr lang="en-US"/>
          </a:p>
        </p:txBody>
      </p:sp>
    </p:spTree>
    <p:extLst>
      <p:ext uri="{BB962C8B-B14F-4D97-AF65-F5344CB8AC3E}">
        <p14:creationId xmlns:p14="http://schemas.microsoft.com/office/powerpoint/2010/main" val="1586865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B87ABE-3E1F-42D3-A6B8-013879838990}" type="datetimeFigureOut">
              <a:rPr lang="en-US" smtClean="0"/>
              <a:t>8/5/2020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78BD74-3C73-49E7-AF8C-B5AEB4510716}" type="slidenum">
              <a:rPr lang="en-US" smtClean="0"/>
              <a:t>‹#›</a:t>
            </a:fld>
            <a:endParaRPr lang="en-US"/>
          </a:p>
        </p:txBody>
      </p:sp>
    </p:spTree>
    <p:extLst>
      <p:ext uri="{BB962C8B-B14F-4D97-AF65-F5344CB8AC3E}">
        <p14:creationId xmlns:p14="http://schemas.microsoft.com/office/powerpoint/2010/main" val="1513066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B87ABE-3E1F-42D3-A6B8-013879838990}" type="datetimeFigureOut">
              <a:rPr lang="en-US" smtClean="0"/>
              <a:t>8/5/2020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78BD74-3C73-49E7-AF8C-B5AEB4510716}" type="slidenum">
              <a:rPr lang="en-US" smtClean="0"/>
              <a:t>‹#›</a:t>
            </a:fld>
            <a:endParaRPr lang="en-US"/>
          </a:p>
        </p:txBody>
      </p:sp>
    </p:spTree>
    <p:extLst>
      <p:ext uri="{BB962C8B-B14F-4D97-AF65-F5344CB8AC3E}">
        <p14:creationId xmlns:p14="http://schemas.microsoft.com/office/powerpoint/2010/main" val="3076699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B87ABE-3E1F-42D3-A6B8-013879838990}" type="datetimeFigureOut">
              <a:rPr lang="en-US" smtClean="0"/>
              <a:t>8/5/2020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78BD74-3C73-49E7-AF8C-B5AEB4510716}" type="slidenum">
              <a:rPr lang="en-US" smtClean="0"/>
              <a:t>‹#›</a:t>
            </a:fld>
            <a:endParaRPr lang="en-US"/>
          </a:p>
        </p:txBody>
      </p:sp>
    </p:spTree>
    <p:extLst>
      <p:ext uri="{BB962C8B-B14F-4D97-AF65-F5344CB8AC3E}">
        <p14:creationId xmlns:p14="http://schemas.microsoft.com/office/powerpoint/2010/main" val="320703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B87ABE-3E1F-42D3-A6B8-013879838990}" type="datetimeFigureOut">
              <a:rPr lang="en-US" smtClean="0"/>
              <a:t>8/5/2020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8BD74-3C73-49E7-AF8C-B5AEB4510716}" type="slidenum">
              <a:rPr lang="en-US" smtClean="0"/>
              <a:t>‹#›</a:t>
            </a:fld>
            <a:endParaRPr lang="en-US"/>
          </a:p>
        </p:txBody>
      </p:sp>
    </p:spTree>
    <p:extLst>
      <p:ext uri="{BB962C8B-B14F-4D97-AF65-F5344CB8AC3E}">
        <p14:creationId xmlns:p14="http://schemas.microsoft.com/office/powerpoint/2010/main" val="1183063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B87ABE-3E1F-42D3-A6B8-013879838990}" type="datetimeFigureOut">
              <a:rPr lang="en-US" smtClean="0"/>
              <a:t>8/5/2020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8BD74-3C73-49E7-AF8C-B5AEB4510716}" type="slidenum">
              <a:rPr lang="en-US" smtClean="0"/>
              <a:t>‹#›</a:t>
            </a:fld>
            <a:endParaRPr lang="en-US"/>
          </a:p>
        </p:txBody>
      </p:sp>
    </p:spTree>
    <p:extLst>
      <p:ext uri="{BB962C8B-B14F-4D97-AF65-F5344CB8AC3E}">
        <p14:creationId xmlns:p14="http://schemas.microsoft.com/office/powerpoint/2010/main" val="1983263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B87ABE-3E1F-42D3-A6B8-013879838990}" type="datetimeFigureOut">
              <a:rPr lang="en-US" smtClean="0"/>
              <a:t>8/5/2020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578BD74-3C73-49E7-AF8C-B5AEB4510716}" type="slidenum">
              <a:rPr lang="en-US" smtClean="0"/>
              <a:t>‹#›</a:t>
            </a:fld>
            <a:endParaRPr lang="en-US"/>
          </a:p>
        </p:txBody>
      </p:sp>
    </p:spTree>
    <p:extLst>
      <p:ext uri="{BB962C8B-B14F-4D97-AF65-F5344CB8AC3E}">
        <p14:creationId xmlns:p14="http://schemas.microsoft.com/office/powerpoint/2010/main" val="17584288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acebook.com/InternationalStudentsInc"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rmiller@isionline.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rmiller@isionline.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internationalstudents.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isiteam.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www.rightnowmedia.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name@isionline.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orders@isionline.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hyperlink" Target="mailto:orders@isionline.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rmiller@isionline.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firstinitiallastname@isionline.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isiteam.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F89A1-E126-4DE4-A339-A3C9BCE0080E}"/>
              </a:ext>
            </a:extLst>
          </p:cNvPr>
          <p:cNvSpPr>
            <a:spLocks noGrp="1"/>
          </p:cNvSpPr>
          <p:nvPr>
            <p:ph type="ctrTitle"/>
          </p:nvPr>
        </p:nvSpPr>
        <p:spPr>
          <a:xfrm>
            <a:off x="1524000" y="1739590"/>
            <a:ext cx="9144000" cy="971338"/>
          </a:xfrm>
        </p:spPr>
        <p:txBody>
          <a:bodyPr>
            <a:normAutofit/>
          </a:bodyPr>
          <a:lstStyle/>
          <a:p>
            <a:pPr algn="ctr"/>
            <a:r>
              <a:rPr lang="en-US" dirty="0"/>
              <a:t>Computers</a:t>
            </a:r>
          </a:p>
        </p:txBody>
      </p:sp>
    </p:spTree>
    <p:extLst>
      <p:ext uri="{BB962C8B-B14F-4D97-AF65-F5344CB8AC3E}">
        <p14:creationId xmlns:p14="http://schemas.microsoft.com/office/powerpoint/2010/main" val="1189985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BC4D3-AD7E-47D2-BFB9-F076FD3D28D7}"/>
              </a:ext>
            </a:extLst>
          </p:cNvPr>
          <p:cNvSpPr>
            <a:spLocks noGrp="1"/>
          </p:cNvSpPr>
          <p:nvPr>
            <p:ph type="title"/>
          </p:nvPr>
        </p:nvSpPr>
        <p:spPr/>
        <p:txBody>
          <a:bodyPr/>
          <a:lstStyle/>
          <a:p>
            <a:r>
              <a:rPr lang="en-US" dirty="0"/>
              <a:t>Social media:</a:t>
            </a:r>
          </a:p>
        </p:txBody>
      </p:sp>
      <p:sp>
        <p:nvSpPr>
          <p:cNvPr id="3" name="Content Placeholder 2">
            <a:extLst>
              <a:ext uri="{FF2B5EF4-FFF2-40B4-BE49-F238E27FC236}">
                <a16:creationId xmlns:a16="http://schemas.microsoft.com/office/drawing/2014/main" id="{67042CF7-49EE-4917-81CC-B94801065666}"/>
              </a:ext>
            </a:extLst>
          </p:cNvPr>
          <p:cNvSpPr>
            <a:spLocks noGrp="1"/>
          </p:cNvSpPr>
          <p:nvPr>
            <p:ph idx="1"/>
          </p:nvPr>
        </p:nvSpPr>
        <p:spPr/>
        <p:txBody>
          <a:bodyPr/>
          <a:lstStyle/>
          <a:p>
            <a:r>
              <a:rPr lang="en-US" dirty="0"/>
              <a:t>ISI is on Facebook! (International Students)</a:t>
            </a:r>
            <a:br>
              <a:rPr lang="en-US" dirty="0"/>
            </a:br>
            <a:br>
              <a:rPr lang="en-US" dirty="0"/>
            </a:br>
            <a:r>
              <a:rPr lang="en-US" dirty="0">
                <a:hlinkClick r:id="rId3"/>
              </a:rPr>
              <a:t>https://www.facebook.com//InternationalStudentsInc</a:t>
            </a:r>
            <a:r>
              <a:rPr lang="en-US" dirty="0"/>
              <a:t> </a:t>
            </a:r>
            <a:br>
              <a:rPr lang="en-US" dirty="0"/>
            </a:br>
            <a:br>
              <a:rPr lang="en-US" dirty="0"/>
            </a:br>
            <a:endParaRPr lang="en-US" dirty="0"/>
          </a:p>
        </p:txBody>
      </p:sp>
    </p:spTree>
    <p:extLst>
      <p:ext uri="{BB962C8B-B14F-4D97-AF65-F5344CB8AC3E}">
        <p14:creationId xmlns:p14="http://schemas.microsoft.com/office/powerpoint/2010/main" val="4293455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BC4D3-AD7E-47D2-BFB9-F076FD3D28D7}"/>
              </a:ext>
            </a:extLst>
          </p:cNvPr>
          <p:cNvSpPr>
            <a:spLocks noGrp="1"/>
          </p:cNvSpPr>
          <p:nvPr>
            <p:ph type="title"/>
          </p:nvPr>
        </p:nvSpPr>
        <p:spPr/>
        <p:txBody>
          <a:bodyPr/>
          <a:lstStyle/>
          <a:p>
            <a:r>
              <a:rPr lang="en-US" dirty="0"/>
              <a:t>Media releases</a:t>
            </a:r>
          </a:p>
        </p:txBody>
      </p:sp>
      <p:sp>
        <p:nvSpPr>
          <p:cNvPr id="3" name="Content Placeholder 2">
            <a:extLst>
              <a:ext uri="{FF2B5EF4-FFF2-40B4-BE49-F238E27FC236}">
                <a16:creationId xmlns:a16="http://schemas.microsoft.com/office/drawing/2014/main" id="{67042CF7-49EE-4917-81CC-B94801065666}"/>
              </a:ext>
            </a:extLst>
          </p:cNvPr>
          <p:cNvSpPr>
            <a:spLocks noGrp="1"/>
          </p:cNvSpPr>
          <p:nvPr>
            <p:ph idx="1"/>
          </p:nvPr>
        </p:nvSpPr>
        <p:spPr>
          <a:xfrm>
            <a:off x="677334" y="1686910"/>
            <a:ext cx="8596668" cy="1794480"/>
          </a:xfrm>
        </p:spPr>
        <p:txBody>
          <a:bodyPr/>
          <a:lstStyle/>
          <a:p>
            <a:r>
              <a:rPr lang="en-US" dirty="0"/>
              <a:t>If you plan to use a photo (or video) of a specific student, or group of students, who will be identified by name, a media release is required.</a:t>
            </a:r>
          </a:p>
        </p:txBody>
      </p:sp>
    </p:spTree>
    <p:extLst>
      <p:ext uri="{BB962C8B-B14F-4D97-AF65-F5344CB8AC3E}">
        <p14:creationId xmlns:p14="http://schemas.microsoft.com/office/powerpoint/2010/main" val="4029263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042CF7-49EE-4917-81CC-B94801065666}"/>
              </a:ext>
            </a:extLst>
          </p:cNvPr>
          <p:cNvSpPr>
            <a:spLocks noGrp="1"/>
          </p:cNvSpPr>
          <p:nvPr>
            <p:ph idx="1"/>
          </p:nvPr>
        </p:nvSpPr>
        <p:spPr>
          <a:xfrm>
            <a:off x="172122" y="641684"/>
            <a:ext cx="10133704" cy="5851191"/>
          </a:xfrm>
        </p:spPr>
        <p:txBody>
          <a:bodyPr>
            <a:normAutofit lnSpcReduction="10000"/>
          </a:bodyPr>
          <a:lstStyle/>
          <a:p>
            <a:r>
              <a:rPr lang="en-US" sz="2200" dirty="0"/>
              <a:t>Can we post photos of students on social media?</a:t>
            </a:r>
            <a:br>
              <a:rPr lang="en-US" sz="2200" dirty="0"/>
            </a:br>
            <a:endParaRPr lang="en-US" sz="2100" dirty="0"/>
          </a:p>
          <a:p>
            <a:pPr lvl="1"/>
            <a:r>
              <a:rPr lang="en-US" sz="2100" dirty="0"/>
              <a:t>Yes, with the following guidelines:</a:t>
            </a:r>
          </a:p>
          <a:p>
            <a:pPr lvl="2"/>
            <a:r>
              <a:rPr lang="en-US" sz="2100" dirty="0"/>
              <a:t>You provide notice that photos will be taken at the event </a:t>
            </a:r>
            <a:r>
              <a:rPr lang="en-US" sz="2100" u="sng" dirty="0"/>
              <a:t>in advance.</a:t>
            </a:r>
            <a:r>
              <a:rPr lang="en-US" sz="2100" dirty="0"/>
              <a:t> </a:t>
            </a:r>
            <a:br>
              <a:rPr lang="en-US" sz="2100" dirty="0"/>
            </a:br>
            <a:endParaRPr lang="en-US" sz="2100" dirty="0"/>
          </a:p>
          <a:p>
            <a:pPr lvl="2"/>
            <a:r>
              <a:rPr lang="en-US" sz="2100" dirty="0"/>
              <a:t>Assign a specific ISI team member or volunteer to take official event photos and that only those pictures are posted online.</a:t>
            </a:r>
            <a:br>
              <a:rPr lang="en-US" sz="2100" dirty="0"/>
            </a:br>
            <a:endParaRPr lang="en-US" sz="2100" dirty="0"/>
          </a:p>
          <a:p>
            <a:pPr lvl="2"/>
            <a:r>
              <a:rPr lang="en-US" sz="2100" dirty="0"/>
              <a:t>Group photos may be posted as long as you </a:t>
            </a:r>
            <a:r>
              <a:rPr lang="en-US" sz="2100" u="sng" dirty="0"/>
              <a:t>do not identify</a:t>
            </a:r>
            <a:r>
              <a:rPr lang="en-US" sz="2100" dirty="0"/>
              <a:t> individuals by name.</a:t>
            </a:r>
            <a:br>
              <a:rPr lang="en-US" sz="2100" dirty="0"/>
            </a:br>
            <a:endParaRPr lang="en-US" sz="2100" dirty="0"/>
          </a:p>
          <a:p>
            <a:pPr lvl="2"/>
            <a:r>
              <a:rPr lang="en-US" sz="2100" dirty="0"/>
              <a:t>If a student or other individual requests that their picture not be used, or that it be removed, you </a:t>
            </a:r>
            <a:r>
              <a:rPr lang="en-US" sz="2100" u="sng" dirty="0"/>
              <a:t>must comply</a:t>
            </a:r>
            <a:r>
              <a:rPr lang="en-US" sz="2100" dirty="0"/>
              <a:t> with their request immediately.</a:t>
            </a:r>
            <a:br>
              <a:rPr lang="en-US" sz="2100" dirty="0"/>
            </a:br>
            <a:endParaRPr lang="en-US" sz="2100" dirty="0"/>
          </a:p>
          <a:p>
            <a:pPr lvl="2"/>
            <a:r>
              <a:rPr lang="en-US" sz="2100" dirty="0"/>
              <a:t>Never post pictures of minors unless parents give specific written permission via a media release form.</a:t>
            </a:r>
          </a:p>
          <a:p>
            <a:endParaRPr lang="en-US" dirty="0"/>
          </a:p>
        </p:txBody>
      </p:sp>
    </p:spTree>
    <p:extLst>
      <p:ext uri="{BB962C8B-B14F-4D97-AF65-F5344CB8AC3E}">
        <p14:creationId xmlns:p14="http://schemas.microsoft.com/office/powerpoint/2010/main" val="1165133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BC4D3-AD7E-47D2-BFB9-F076FD3D28D7}"/>
              </a:ext>
            </a:extLst>
          </p:cNvPr>
          <p:cNvSpPr>
            <a:spLocks noGrp="1"/>
          </p:cNvSpPr>
          <p:nvPr>
            <p:ph type="title"/>
          </p:nvPr>
        </p:nvSpPr>
        <p:spPr>
          <a:xfrm>
            <a:off x="838200" y="365126"/>
            <a:ext cx="10515600" cy="180306"/>
          </a:xfrm>
        </p:spPr>
        <p:txBody>
          <a:bodyPr>
            <a:normAutofit fontScale="90000"/>
          </a:bodyPr>
          <a:lstStyle/>
          <a:p>
            <a:br>
              <a:rPr lang="en-US" dirty="0"/>
            </a:br>
            <a:endParaRPr lang="en-US" dirty="0"/>
          </a:p>
        </p:txBody>
      </p:sp>
      <p:sp>
        <p:nvSpPr>
          <p:cNvPr id="3" name="Content Placeholder 2">
            <a:extLst>
              <a:ext uri="{FF2B5EF4-FFF2-40B4-BE49-F238E27FC236}">
                <a16:creationId xmlns:a16="http://schemas.microsoft.com/office/drawing/2014/main" id="{67042CF7-49EE-4917-81CC-B94801065666}"/>
              </a:ext>
            </a:extLst>
          </p:cNvPr>
          <p:cNvSpPr>
            <a:spLocks noGrp="1"/>
          </p:cNvSpPr>
          <p:nvPr>
            <p:ph idx="1"/>
          </p:nvPr>
        </p:nvSpPr>
        <p:spPr>
          <a:xfrm>
            <a:off x="677334" y="892885"/>
            <a:ext cx="8596668" cy="4173967"/>
          </a:xfrm>
        </p:spPr>
        <p:txBody>
          <a:bodyPr>
            <a:normAutofit/>
          </a:bodyPr>
          <a:lstStyle/>
          <a:p>
            <a:r>
              <a:rPr lang="en-US" sz="2200" b="1" dirty="0"/>
              <a:t>Can I “tag” students in our Facebook posts?</a:t>
            </a:r>
            <a:br>
              <a:rPr lang="en-US" sz="2200" b="1" dirty="0"/>
            </a:br>
            <a:endParaRPr lang="en-US" sz="2200" dirty="0"/>
          </a:p>
          <a:p>
            <a:pPr lvl="1"/>
            <a:r>
              <a:rPr lang="en-US" sz="2200" u="sng" dirty="0"/>
              <a:t>NO</a:t>
            </a:r>
            <a:r>
              <a:rPr lang="en-US" sz="2200" dirty="0"/>
              <a:t>. ISI team members may not “tag” students in photos unless a media release has been obtained by those students you wish to “tag.”</a:t>
            </a:r>
            <a:br>
              <a:rPr lang="en-US" sz="2200" dirty="0"/>
            </a:br>
            <a:endParaRPr lang="en-US" sz="2200" dirty="0"/>
          </a:p>
          <a:p>
            <a:pPr lvl="1"/>
            <a:r>
              <a:rPr lang="en-US" sz="2200" dirty="0"/>
              <a:t>International students, however, may “tag” each other.</a:t>
            </a:r>
            <a:br>
              <a:rPr lang="en-US" sz="2200" dirty="0"/>
            </a:br>
            <a:endParaRPr lang="en-US" sz="2200" dirty="0"/>
          </a:p>
          <a:p>
            <a:pPr lvl="1"/>
            <a:r>
              <a:rPr lang="en-US" sz="2200" dirty="0"/>
              <a:t>If you have questions or concerns about Media Releases, please contact Rebekah Miller, </a:t>
            </a:r>
            <a:r>
              <a:rPr lang="en-US" sz="2200" dirty="0">
                <a:hlinkClick r:id="rId3"/>
              </a:rPr>
              <a:t>rmiller@isionline.org</a:t>
            </a:r>
            <a:r>
              <a:rPr lang="en-US" sz="2200" dirty="0"/>
              <a:t>. </a:t>
            </a:r>
          </a:p>
        </p:txBody>
      </p:sp>
    </p:spTree>
    <p:extLst>
      <p:ext uri="{BB962C8B-B14F-4D97-AF65-F5344CB8AC3E}">
        <p14:creationId xmlns:p14="http://schemas.microsoft.com/office/powerpoint/2010/main" val="2884772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BC4D3-AD7E-47D2-BFB9-F076FD3D28D7}"/>
              </a:ext>
            </a:extLst>
          </p:cNvPr>
          <p:cNvSpPr>
            <a:spLocks noGrp="1"/>
          </p:cNvSpPr>
          <p:nvPr>
            <p:ph type="title"/>
          </p:nvPr>
        </p:nvSpPr>
        <p:spPr>
          <a:xfrm>
            <a:off x="838200" y="365126"/>
            <a:ext cx="10515600" cy="315911"/>
          </a:xfrm>
        </p:spPr>
        <p:txBody>
          <a:bodyPr>
            <a:normAutofit fontScale="90000"/>
          </a:bodyPr>
          <a:lstStyle/>
          <a:p>
            <a:r>
              <a:rPr lang="en-US" dirty="0"/>
              <a:t> </a:t>
            </a:r>
          </a:p>
        </p:txBody>
      </p:sp>
      <p:sp>
        <p:nvSpPr>
          <p:cNvPr id="3" name="Content Placeholder 2">
            <a:extLst>
              <a:ext uri="{FF2B5EF4-FFF2-40B4-BE49-F238E27FC236}">
                <a16:creationId xmlns:a16="http://schemas.microsoft.com/office/drawing/2014/main" id="{67042CF7-49EE-4917-81CC-B94801065666}"/>
              </a:ext>
            </a:extLst>
          </p:cNvPr>
          <p:cNvSpPr>
            <a:spLocks noGrp="1"/>
          </p:cNvSpPr>
          <p:nvPr>
            <p:ph idx="1"/>
          </p:nvPr>
        </p:nvSpPr>
        <p:spPr>
          <a:xfrm>
            <a:off x="838200" y="946484"/>
            <a:ext cx="10515600" cy="5230479"/>
          </a:xfrm>
        </p:spPr>
        <p:txBody>
          <a:bodyPr>
            <a:normAutofit/>
          </a:bodyPr>
          <a:lstStyle/>
          <a:p>
            <a:pPr marL="0" indent="0">
              <a:buNone/>
            </a:pPr>
            <a:r>
              <a:rPr lang="en-US" sz="2200" b="1" dirty="0"/>
              <a:t>What are some other best practices?</a:t>
            </a:r>
            <a:br>
              <a:rPr lang="en-US" sz="2200" b="1" dirty="0"/>
            </a:br>
            <a:endParaRPr lang="en-US" sz="2200" dirty="0"/>
          </a:p>
          <a:p>
            <a:pPr lvl="0"/>
            <a:r>
              <a:rPr lang="en-US" sz="2200" dirty="0"/>
              <a:t>Refrain from posting photos of students whom you specifically </a:t>
            </a:r>
            <a:br>
              <a:rPr lang="en-US" sz="2200" dirty="0"/>
            </a:br>
            <a:r>
              <a:rPr lang="en-US" sz="2200" dirty="0"/>
              <a:t>know may face a significant security risk.</a:t>
            </a:r>
            <a:br>
              <a:rPr lang="en-US" sz="2200" dirty="0"/>
            </a:br>
            <a:endParaRPr lang="en-US" sz="2200" dirty="0"/>
          </a:p>
          <a:p>
            <a:pPr lvl="0"/>
            <a:r>
              <a:rPr lang="en-US" sz="2200" dirty="0"/>
              <a:t>Immediately remove photos of students who request their photos </a:t>
            </a:r>
            <a:br>
              <a:rPr lang="en-US" sz="2200" dirty="0"/>
            </a:br>
            <a:r>
              <a:rPr lang="en-US" sz="2200" dirty="0"/>
              <a:t>not be used. </a:t>
            </a:r>
            <a:br>
              <a:rPr lang="en-US" sz="2200" dirty="0"/>
            </a:br>
            <a:endParaRPr lang="en-US" sz="2200" dirty="0"/>
          </a:p>
          <a:p>
            <a:pPr lvl="0"/>
            <a:r>
              <a:rPr lang="en-US" sz="2200" dirty="0"/>
              <a:t>If you have questions or concerns, contact Rebekah Miller at </a:t>
            </a:r>
            <a:r>
              <a:rPr lang="en-US" sz="2200" dirty="0">
                <a:hlinkClick r:id="rId3"/>
              </a:rPr>
              <a:t>rmiller@isionline.org</a:t>
            </a:r>
            <a:r>
              <a:rPr lang="en-US" sz="2200" dirty="0"/>
              <a:t> </a:t>
            </a:r>
          </a:p>
        </p:txBody>
      </p:sp>
    </p:spTree>
    <p:extLst>
      <p:ext uri="{BB962C8B-B14F-4D97-AF65-F5344CB8AC3E}">
        <p14:creationId xmlns:p14="http://schemas.microsoft.com/office/powerpoint/2010/main" val="2218434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BC4D3-AD7E-47D2-BFB9-F076FD3D28D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7042CF7-49EE-4917-81CC-B94801065666}"/>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077883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F89A1-E126-4DE4-A339-A3C9BCE0080E}"/>
              </a:ext>
            </a:extLst>
          </p:cNvPr>
          <p:cNvSpPr>
            <a:spLocks noGrp="1"/>
          </p:cNvSpPr>
          <p:nvPr>
            <p:ph type="ctrTitle"/>
          </p:nvPr>
        </p:nvSpPr>
        <p:spPr>
          <a:xfrm>
            <a:off x="1524000" y="1739589"/>
            <a:ext cx="9144000" cy="1111187"/>
          </a:xfrm>
        </p:spPr>
        <p:txBody>
          <a:bodyPr>
            <a:normAutofit/>
          </a:bodyPr>
          <a:lstStyle/>
          <a:p>
            <a:pPr algn="ctr"/>
            <a:r>
              <a:rPr lang="en-US" dirty="0"/>
              <a:t>Websites</a:t>
            </a:r>
          </a:p>
        </p:txBody>
      </p:sp>
    </p:spTree>
    <p:extLst>
      <p:ext uri="{BB962C8B-B14F-4D97-AF65-F5344CB8AC3E}">
        <p14:creationId xmlns:p14="http://schemas.microsoft.com/office/powerpoint/2010/main" val="2040687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BC4D3-AD7E-47D2-BFB9-F076FD3D28D7}"/>
              </a:ext>
            </a:extLst>
          </p:cNvPr>
          <p:cNvSpPr>
            <a:spLocks noGrp="1"/>
          </p:cNvSpPr>
          <p:nvPr>
            <p:ph type="title"/>
          </p:nvPr>
        </p:nvSpPr>
        <p:spPr>
          <a:xfrm>
            <a:off x="677334" y="609600"/>
            <a:ext cx="8596668" cy="737937"/>
          </a:xfrm>
        </p:spPr>
        <p:txBody>
          <a:bodyPr/>
          <a:lstStyle/>
          <a:p>
            <a:r>
              <a:rPr lang="en-US" dirty="0"/>
              <a:t>Websites:</a:t>
            </a:r>
          </a:p>
        </p:txBody>
      </p:sp>
      <p:sp>
        <p:nvSpPr>
          <p:cNvPr id="3" name="Content Placeholder 2">
            <a:extLst>
              <a:ext uri="{FF2B5EF4-FFF2-40B4-BE49-F238E27FC236}">
                <a16:creationId xmlns:a16="http://schemas.microsoft.com/office/drawing/2014/main" id="{67042CF7-49EE-4917-81CC-B94801065666}"/>
              </a:ext>
            </a:extLst>
          </p:cNvPr>
          <p:cNvSpPr>
            <a:spLocks noGrp="1"/>
          </p:cNvSpPr>
          <p:nvPr>
            <p:ph idx="1"/>
          </p:nvPr>
        </p:nvSpPr>
        <p:spPr>
          <a:xfrm>
            <a:off x="677334" y="1430767"/>
            <a:ext cx="8596668" cy="4610595"/>
          </a:xfrm>
        </p:spPr>
        <p:txBody>
          <a:bodyPr>
            <a:normAutofit/>
          </a:bodyPr>
          <a:lstStyle/>
          <a:p>
            <a:r>
              <a:rPr lang="en-US" sz="2800" dirty="0"/>
              <a:t>National website - </a:t>
            </a:r>
            <a:r>
              <a:rPr lang="en-US" sz="2800" dirty="0">
                <a:hlinkClick r:id="rId3"/>
              </a:rPr>
              <a:t>www.internationalstudents.org</a:t>
            </a:r>
            <a:r>
              <a:rPr lang="en-US" sz="2800" dirty="0"/>
              <a:t> </a:t>
            </a:r>
          </a:p>
          <a:p>
            <a:pPr lvl="2"/>
            <a:r>
              <a:rPr lang="en-US" sz="2800" dirty="0"/>
              <a:t>Audience: Donors, volunteers, churches, students (general)</a:t>
            </a:r>
            <a:br>
              <a:rPr lang="en-US" sz="2800" dirty="0"/>
            </a:br>
            <a:endParaRPr lang="en-US" sz="2800" dirty="0"/>
          </a:p>
          <a:p>
            <a:pPr lvl="4"/>
            <a:r>
              <a:rPr lang="en-US" sz="2800" dirty="0"/>
              <a:t>Each staff and ministry representative will have a profile page and a direct donation link.</a:t>
            </a:r>
            <a:endParaRPr lang="en-US" dirty="0"/>
          </a:p>
          <a:p>
            <a:pPr marL="1371600" lvl="3" indent="0">
              <a:buNone/>
            </a:pPr>
            <a:endParaRPr lang="en-US" dirty="0"/>
          </a:p>
          <a:p>
            <a:pPr lvl="3"/>
            <a:endParaRPr lang="en-US" dirty="0"/>
          </a:p>
          <a:p>
            <a:pPr lvl="1"/>
            <a:endParaRPr lang="en-US" dirty="0"/>
          </a:p>
        </p:txBody>
      </p:sp>
    </p:spTree>
    <p:extLst>
      <p:ext uri="{BB962C8B-B14F-4D97-AF65-F5344CB8AC3E}">
        <p14:creationId xmlns:p14="http://schemas.microsoft.com/office/powerpoint/2010/main" val="470933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BC4D3-AD7E-47D2-BFB9-F076FD3D28D7}"/>
              </a:ext>
            </a:extLst>
          </p:cNvPr>
          <p:cNvSpPr>
            <a:spLocks noGrp="1"/>
          </p:cNvSpPr>
          <p:nvPr>
            <p:ph type="title"/>
          </p:nvPr>
        </p:nvSpPr>
        <p:spPr/>
        <p:txBody>
          <a:bodyPr/>
          <a:lstStyle/>
          <a:p>
            <a:r>
              <a:rPr lang="en-US" dirty="0"/>
              <a:t>Websites:</a:t>
            </a:r>
          </a:p>
        </p:txBody>
      </p:sp>
      <p:sp>
        <p:nvSpPr>
          <p:cNvPr id="3" name="Content Placeholder 2">
            <a:extLst>
              <a:ext uri="{FF2B5EF4-FFF2-40B4-BE49-F238E27FC236}">
                <a16:creationId xmlns:a16="http://schemas.microsoft.com/office/drawing/2014/main" id="{67042CF7-49EE-4917-81CC-B94801065666}"/>
              </a:ext>
            </a:extLst>
          </p:cNvPr>
          <p:cNvSpPr>
            <a:spLocks noGrp="1"/>
          </p:cNvSpPr>
          <p:nvPr>
            <p:ph idx="1"/>
          </p:nvPr>
        </p:nvSpPr>
        <p:spPr>
          <a:xfrm>
            <a:off x="677334" y="1559859"/>
            <a:ext cx="8596668" cy="4481503"/>
          </a:xfrm>
        </p:spPr>
        <p:txBody>
          <a:bodyPr/>
          <a:lstStyle/>
          <a:p>
            <a:r>
              <a:rPr lang="en-US" sz="2200" dirty="0"/>
              <a:t>ISI Team site – </a:t>
            </a:r>
            <a:r>
              <a:rPr lang="en-US" sz="2200" dirty="0">
                <a:hlinkClick r:id="rId3"/>
              </a:rPr>
              <a:t>www.isiteam.org</a:t>
            </a:r>
            <a:r>
              <a:rPr lang="en-US" sz="2200" dirty="0"/>
              <a:t> Password: ISIJohn316</a:t>
            </a:r>
          </a:p>
          <a:p>
            <a:pPr marL="1371600" lvl="3" indent="0">
              <a:buNone/>
            </a:pPr>
            <a:endParaRPr lang="en-US" dirty="0"/>
          </a:p>
          <a:p>
            <a:pPr lvl="3"/>
            <a:endParaRPr lang="en-US" dirty="0"/>
          </a:p>
          <a:p>
            <a:pPr lvl="1"/>
            <a:endParaRPr lang="en-US" dirty="0"/>
          </a:p>
        </p:txBody>
      </p:sp>
      <p:pic>
        <p:nvPicPr>
          <p:cNvPr id="4" name="Picture 3">
            <a:extLst>
              <a:ext uri="{FF2B5EF4-FFF2-40B4-BE49-F238E27FC236}">
                <a16:creationId xmlns:a16="http://schemas.microsoft.com/office/drawing/2014/main" id="{F5E306DC-7FA9-4E1B-B98C-8D0695F14F04}"/>
              </a:ext>
            </a:extLst>
          </p:cNvPr>
          <p:cNvPicPr>
            <a:picLocks noChangeAspect="1"/>
          </p:cNvPicPr>
          <p:nvPr/>
        </p:nvPicPr>
        <p:blipFill>
          <a:blip r:embed="rId4"/>
          <a:stretch>
            <a:fillRect/>
          </a:stretch>
        </p:blipFill>
        <p:spPr>
          <a:xfrm>
            <a:off x="1688961" y="2342424"/>
            <a:ext cx="8814077" cy="4347410"/>
          </a:xfrm>
          <a:prstGeom prst="rect">
            <a:avLst/>
          </a:prstGeom>
        </p:spPr>
      </p:pic>
    </p:spTree>
    <p:extLst>
      <p:ext uri="{BB962C8B-B14F-4D97-AF65-F5344CB8AC3E}">
        <p14:creationId xmlns:p14="http://schemas.microsoft.com/office/powerpoint/2010/main" val="2823476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34473-D09F-483F-A37C-61AAA70CE582}"/>
              </a:ext>
            </a:extLst>
          </p:cNvPr>
          <p:cNvSpPr>
            <a:spLocks noGrp="1"/>
          </p:cNvSpPr>
          <p:nvPr>
            <p:ph type="title"/>
          </p:nvPr>
        </p:nvSpPr>
        <p:spPr/>
        <p:txBody>
          <a:bodyPr/>
          <a:lstStyle/>
          <a:p>
            <a:r>
              <a:rPr lang="en-US" dirty="0"/>
              <a:t>RightNow Media	</a:t>
            </a:r>
          </a:p>
        </p:txBody>
      </p:sp>
      <p:sp>
        <p:nvSpPr>
          <p:cNvPr id="3" name="Content Placeholder 2">
            <a:extLst>
              <a:ext uri="{FF2B5EF4-FFF2-40B4-BE49-F238E27FC236}">
                <a16:creationId xmlns:a16="http://schemas.microsoft.com/office/drawing/2014/main" id="{15431685-5156-451F-A062-208B395AB611}"/>
              </a:ext>
            </a:extLst>
          </p:cNvPr>
          <p:cNvSpPr>
            <a:spLocks noGrp="1"/>
          </p:cNvSpPr>
          <p:nvPr>
            <p:ph idx="1"/>
          </p:nvPr>
        </p:nvSpPr>
        <p:spPr>
          <a:xfrm>
            <a:off x="677334" y="1635163"/>
            <a:ext cx="8596668" cy="4406200"/>
          </a:xfrm>
        </p:spPr>
        <p:txBody>
          <a:bodyPr>
            <a:normAutofit/>
          </a:bodyPr>
          <a:lstStyle/>
          <a:p>
            <a:r>
              <a:rPr lang="en-US" sz="2200" dirty="0"/>
              <a:t>Offers over 20,000 resources for your encouragement, personal growth, and team training.</a:t>
            </a:r>
            <a:br>
              <a:rPr lang="en-US" sz="2200" dirty="0"/>
            </a:br>
            <a:br>
              <a:rPr lang="en-US" sz="2200" dirty="0"/>
            </a:br>
            <a:r>
              <a:rPr lang="en-US" sz="2200" dirty="0">
                <a:hlinkClick r:id="rId3"/>
              </a:rPr>
              <a:t>www.rightnowmedia.com</a:t>
            </a:r>
            <a:r>
              <a:rPr lang="en-US" sz="2200" dirty="0"/>
              <a:t> </a:t>
            </a:r>
          </a:p>
        </p:txBody>
      </p:sp>
    </p:spTree>
    <p:extLst>
      <p:ext uri="{BB962C8B-B14F-4D97-AF65-F5344CB8AC3E}">
        <p14:creationId xmlns:p14="http://schemas.microsoft.com/office/powerpoint/2010/main" val="3195945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DBD29-C8F1-4D0B-9FFE-267A7447B53A}"/>
              </a:ext>
            </a:extLst>
          </p:cNvPr>
          <p:cNvSpPr>
            <a:spLocks noGrp="1"/>
          </p:cNvSpPr>
          <p:nvPr>
            <p:ph type="title"/>
          </p:nvPr>
        </p:nvSpPr>
        <p:spPr/>
        <p:txBody>
          <a:bodyPr/>
          <a:lstStyle/>
          <a:p>
            <a:r>
              <a:rPr lang="en-US" dirty="0"/>
              <a:t>Office365</a:t>
            </a:r>
          </a:p>
        </p:txBody>
      </p:sp>
      <p:sp>
        <p:nvSpPr>
          <p:cNvPr id="3" name="Content Placeholder 2">
            <a:extLst>
              <a:ext uri="{FF2B5EF4-FFF2-40B4-BE49-F238E27FC236}">
                <a16:creationId xmlns:a16="http://schemas.microsoft.com/office/drawing/2014/main" id="{1C92F75F-EF33-4849-83B3-C5B19DB1210B}"/>
              </a:ext>
            </a:extLst>
          </p:cNvPr>
          <p:cNvSpPr>
            <a:spLocks noGrp="1"/>
          </p:cNvSpPr>
          <p:nvPr>
            <p:ph idx="1"/>
          </p:nvPr>
        </p:nvSpPr>
        <p:spPr>
          <a:xfrm>
            <a:off x="838200" y="2076225"/>
            <a:ext cx="10515600" cy="4100737"/>
          </a:xfrm>
        </p:spPr>
        <p:txBody>
          <a:bodyPr>
            <a:normAutofit/>
          </a:bodyPr>
          <a:lstStyle/>
          <a:p>
            <a:r>
              <a:rPr lang="en-US" sz="2200" dirty="0">
                <a:effectLst/>
              </a:rPr>
              <a:t>ISI Staff and Ministry Reps will have the option to use O365 </a:t>
            </a:r>
            <a:br>
              <a:rPr lang="en-US" sz="2200" dirty="0">
                <a:effectLst/>
              </a:rPr>
            </a:br>
            <a:r>
              <a:rPr lang="en-US" sz="2200" dirty="0">
                <a:effectLst/>
              </a:rPr>
              <a:t>AND the ability to download Microsoft Office to 5 devices. </a:t>
            </a:r>
            <a:endParaRPr lang="en-US" sz="2200" dirty="0"/>
          </a:p>
        </p:txBody>
      </p:sp>
    </p:spTree>
    <p:extLst>
      <p:ext uri="{BB962C8B-B14F-4D97-AF65-F5344CB8AC3E}">
        <p14:creationId xmlns:p14="http://schemas.microsoft.com/office/powerpoint/2010/main" val="3547782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492C3-17B3-44AD-8999-074344C46D7D}"/>
              </a:ext>
            </a:extLst>
          </p:cNvPr>
          <p:cNvSpPr>
            <a:spLocks noGrp="1"/>
          </p:cNvSpPr>
          <p:nvPr>
            <p:ph type="title"/>
          </p:nvPr>
        </p:nvSpPr>
        <p:spPr/>
        <p:txBody>
          <a:bodyPr/>
          <a:lstStyle/>
          <a:p>
            <a:r>
              <a:rPr lang="en-US" dirty="0"/>
              <a:t>Ember</a:t>
            </a:r>
          </a:p>
        </p:txBody>
      </p:sp>
      <p:sp>
        <p:nvSpPr>
          <p:cNvPr id="3" name="Content Placeholder 2">
            <a:extLst>
              <a:ext uri="{FF2B5EF4-FFF2-40B4-BE49-F238E27FC236}">
                <a16:creationId xmlns:a16="http://schemas.microsoft.com/office/drawing/2014/main" id="{4B39A9CF-899F-4D41-81FE-068C9977D5AA}"/>
              </a:ext>
            </a:extLst>
          </p:cNvPr>
          <p:cNvSpPr>
            <a:spLocks noGrp="1"/>
          </p:cNvSpPr>
          <p:nvPr>
            <p:ph idx="1"/>
          </p:nvPr>
        </p:nvSpPr>
        <p:spPr/>
        <p:txBody>
          <a:bodyPr/>
          <a:lstStyle/>
          <a:p>
            <a:r>
              <a:rPr lang="en-US" sz="2200" dirty="0"/>
              <a:t>Offers access to their extensive library of book summaries including some of the most popular Christian books. </a:t>
            </a:r>
          </a:p>
          <a:p>
            <a:r>
              <a:rPr lang="en-US" sz="2200" dirty="0"/>
              <a:t>Many book summaries include both audio and video versions and may be accessed from the convenience of your mobile device. </a:t>
            </a:r>
          </a:p>
          <a:p>
            <a:r>
              <a:rPr lang="en-US" sz="2200" dirty="0"/>
              <a:t>This service is for all ISI team members who currently have a valid ISI email address (example: </a:t>
            </a:r>
            <a:r>
              <a:rPr lang="en-US" sz="2200" u="sng" dirty="0">
                <a:hlinkClick r:id="rId3"/>
              </a:rPr>
              <a:t>name@isionline.org</a:t>
            </a:r>
            <a:r>
              <a:rPr lang="en-US" sz="2200" dirty="0"/>
              <a:t>). </a:t>
            </a:r>
          </a:p>
          <a:p>
            <a:endParaRPr lang="en-US" dirty="0"/>
          </a:p>
        </p:txBody>
      </p:sp>
    </p:spTree>
    <p:extLst>
      <p:ext uri="{BB962C8B-B14F-4D97-AF65-F5344CB8AC3E}">
        <p14:creationId xmlns:p14="http://schemas.microsoft.com/office/powerpoint/2010/main" val="507721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28F2-DA95-412F-8446-6E61B1C9CFF9}"/>
              </a:ext>
            </a:extLst>
          </p:cNvPr>
          <p:cNvSpPr>
            <a:spLocks noGrp="1"/>
          </p:cNvSpPr>
          <p:nvPr>
            <p:ph type="title"/>
          </p:nvPr>
        </p:nvSpPr>
        <p:spPr>
          <a:xfrm>
            <a:off x="677334" y="609600"/>
            <a:ext cx="8596668" cy="885714"/>
          </a:xfrm>
        </p:spPr>
        <p:txBody>
          <a:bodyPr/>
          <a:lstStyle/>
          <a:p>
            <a:r>
              <a:rPr lang="en-US" dirty="0"/>
              <a:t>Weebly </a:t>
            </a:r>
          </a:p>
        </p:txBody>
      </p:sp>
      <p:sp>
        <p:nvSpPr>
          <p:cNvPr id="3" name="Content Placeholder 2">
            <a:extLst>
              <a:ext uri="{FF2B5EF4-FFF2-40B4-BE49-F238E27FC236}">
                <a16:creationId xmlns:a16="http://schemas.microsoft.com/office/drawing/2014/main" id="{E0A17E85-B9ED-4F74-8EFC-0B54222D099A}"/>
              </a:ext>
            </a:extLst>
          </p:cNvPr>
          <p:cNvSpPr>
            <a:spLocks noGrp="1"/>
          </p:cNvSpPr>
          <p:nvPr>
            <p:ph idx="1"/>
          </p:nvPr>
        </p:nvSpPr>
        <p:spPr>
          <a:xfrm>
            <a:off x="677334" y="1588169"/>
            <a:ext cx="8596668" cy="4453194"/>
          </a:xfrm>
        </p:spPr>
        <p:txBody>
          <a:bodyPr/>
          <a:lstStyle/>
          <a:p>
            <a:r>
              <a:rPr lang="en-US" dirty="0"/>
              <a:t>You may use your site for students or volunteers! </a:t>
            </a:r>
            <a:br>
              <a:rPr lang="en-US" dirty="0"/>
            </a:br>
            <a:endParaRPr lang="en-US" dirty="0"/>
          </a:p>
          <a:p>
            <a:r>
              <a:rPr lang="en-US" dirty="0"/>
              <a:t>It is required for staff to have a website.</a:t>
            </a:r>
            <a:br>
              <a:rPr lang="en-US" dirty="0"/>
            </a:br>
            <a:endParaRPr lang="en-US" dirty="0"/>
          </a:p>
          <a:p>
            <a:r>
              <a:rPr lang="en-US" dirty="0"/>
              <a:t>Please keep the ISI logo visible, as well as the Privacy Policy</a:t>
            </a:r>
            <a:br>
              <a:rPr lang="en-US" dirty="0"/>
            </a:br>
            <a:endParaRPr lang="en-US" dirty="0"/>
          </a:p>
          <a:p>
            <a:r>
              <a:rPr lang="en-US" dirty="0"/>
              <a:t>If you would like a friendly URL, contact Rebekah</a:t>
            </a:r>
          </a:p>
        </p:txBody>
      </p:sp>
    </p:spTree>
    <p:extLst>
      <p:ext uri="{BB962C8B-B14F-4D97-AF65-F5344CB8AC3E}">
        <p14:creationId xmlns:p14="http://schemas.microsoft.com/office/powerpoint/2010/main" val="2003267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28F2-DA95-412F-8446-6E61B1C9CFF9}"/>
              </a:ext>
            </a:extLst>
          </p:cNvPr>
          <p:cNvSpPr>
            <a:spLocks noGrp="1"/>
          </p:cNvSpPr>
          <p:nvPr>
            <p:ph type="title"/>
          </p:nvPr>
        </p:nvSpPr>
        <p:spPr>
          <a:xfrm>
            <a:off x="677334" y="609600"/>
            <a:ext cx="8596668" cy="885714"/>
          </a:xfrm>
        </p:spPr>
        <p:txBody>
          <a:bodyPr/>
          <a:lstStyle/>
          <a:p>
            <a:r>
              <a:rPr lang="en-US" dirty="0"/>
              <a:t>Tech fee </a:t>
            </a:r>
          </a:p>
        </p:txBody>
      </p:sp>
      <p:sp>
        <p:nvSpPr>
          <p:cNvPr id="3" name="Content Placeholder 2">
            <a:extLst>
              <a:ext uri="{FF2B5EF4-FFF2-40B4-BE49-F238E27FC236}">
                <a16:creationId xmlns:a16="http://schemas.microsoft.com/office/drawing/2014/main" id="{E0A17E85-B9ED-4F74-8EFC-0B54222D099A}"/>
              </a:ext>
            </a:extLst>
          </p:cNvPr>
          <p:cNvSpPr>
            <a:spLocks noGrp="1"/>
          </p:cNvSpPr>
          <p:nvPr>
            <p:ph idx="1"/>
          </p:nvPr>
        </p:nvSpPr>
        <p:spPr>
          <a:xfrm>
            <a:off x="677334" y="1588169"/>
            <a:ext cx="8596668" cy="4453194"/>
          </a:xfrm>
        </p:spPr>
        <p:txBody>
          <a:bodyPr/>
          <a:lstStyle/>
          <a:p>
            <a:r>
              <a:rPr lang="en-US" dirty="0"/>
              <a:t>Each ISI team member is charged $19.95/month for the Tech Fee</a:t>
            </a:r>
          </a:p>
          <a:p>
            <a:r>
              <a:rPr lang="en-US" dirty="0"/>
              <a:t>The tech fee covers:</a:t>
            </a:r>
          </a:p>
          <a:p>
            <a:pPr lvl="1"/>
            <a:r>
              <a:rPr lang="en-US" dirty="0"/>
              <a:t>Office365</a:t>
            </a:r>
          </a:p>
          <a:p>
            <a:pPr lvl="1"/>
            <a:r>
              <a:rPr lang="en-US" dirty="0"/>
              <a:t>ISI email</a:t>
            </a:r>
          </a:p>
          <a:p>
            <a:pPr lvl="1"/>
            <a:r>
              <a:rPr lang="en-US" dirty="0"/>
              <a:t>Weebly</a:t>
            </a:r>
          </a:p>
          <a:p>
            <a:pPr lvl="1"/>
            <a:r>
              <a:rPr lang="en-US" dirty="0"/>
              <a:t>Online giving</a:t>
            </a:r>
          </a:p>
          <a:p>
            <a:pPr lvl="1"/>
            <a:r>
              <a:rPr lang="en-US" dirty="0"/>
              <a:t>Salesforce and HALO for reporting</a:t>
            </a:r>
          </a:p>
          <a:p>
            <a:pPr lvl="1"/>
            <a:r>
              <a:rPr lang="en-US" dirty="0"/>
              <a:t>Event registrations</a:t>
            </a:r>
          </a:p>
          <a:p>
            <a:pPr lvl="1"/>
            <a:r>
              <a:rPr lang="en-US" dirty="0"/>
              <a:t>RightNow Media and Ember</a:t>
            </a:r>
          </a:p>
          <a:p>
            <a:pPr lvl="1"/>
            <a:endParaRPr lang="en-US" dirty="0"/>
          </a:p>
          <a:p>
            <a:pPr lvl="1"/>
            <a:endParaRPr lang="en-US" dirty="0"/>
          </a:p>
        </p:txBody>
      </p:sp>
    </p:spTree>
    <p:extLst>
      <p:ext uri="{BB962C8B-B14F-4D97-AF65-F5344CB8AC3E}">
        <p14:creationId xmlns:p14="http://schemas.microsoft.com/office/powerpoint/2010/main" val="2084825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F89A1-E126-4DE4-A339-A3C9BCE0080E}"/>
              </a:ext>
            </a:extLst>
          </p:cNvPr>
          <p:cNvSpPr>
            <a:spLocks noGrp="1"/>
          </p:cNvSpPr>
          <p:nvPr>
            <p:ph type="ctrTitle"/>
          </p:nvPr>
        </p:nvSpPr>
        <p:spPr>
          <a:xfrm>
            <a:off x="1524000" y="1739589"/>
            <a:ext cx="9144000" cy="2520177"/>
          </a:xfrm>
        </p:spPr>
        <p:txBody>
          <a:bodyPr>
            <a:normAutofit/>
          </a:bodyPr>
          <a:lstStyle/>
          <a:p>
            <a:pPr algn="ctr"/>
            <a:r>
              <a:rPr lang="en-US" dirty="0"/>
              <a:t>Resources</a:t>
            </a:r>
          </a:p>
        </p:txBody>
      </p:sp>
    </p:spTree>
    <p:extLst>
      <p:ext uri="{BB962C8B-B14F-4D97-AF65-F5344CB8AC3E}">
        <p14:creationId xmlns:p14="http://schemas.microsoft.com/office/powerpoint/2010/main" val="394844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5D0B-2FF1-4B17-9152-1EF2248074FC}"/>
              </a:ext>
            </a:extLst>
          </p:cNvPr>
          <p:cNvSpPr>
            <a:spLocks noGrp="1"/>
          </p:cNvSpPr>
          <p:nvPr>
            <p:ph type="title"/>
          </p:nvPr>
        </p:nvSpPr>
        <p:spPr/>
        <p:txBody>
          <a:bodyPr/>
          <a:lstStyle/>
          <a:p>
            <a:pPr algn="ctr"/>
            <a:r>
              <a:rPr lang="en-US" dirty="0"/>
              <a:t>Materials</a:t>
            </a:r>
          </a:p>
        </p:txBody>
      </p:sp>
      <p:sp>
        <p:nvSpPr>
          <p:cNvPr id="3" name="Content Placeholder 2">
            <a:extLst>
              <a:ext uri="{FF2B5EF4-FFF2-40B4-BE49-F238E27FC236}">
                <a16:creationId xmlns:a16="http://schemas.microsoft.com/office/drawing/2014/main" id="{19B2C3D1-9604-4169-B5A5-A856E9682B00}"/>
              </a:ext>
            </a:extLst>
          </p:cNvPr>
          <p:cNvSpPr>
            <a:spLocks noGrp="1"/>
          </p:cNvSpPr>
          <p:nvPr>
            <p:ph idx="1"/>
          </p:nvPr>
        </p:nvSpPr>
        <p:spPr/>
        <p:txBody>
          <a:bodyPr>
            <a:normAutofit/>
          </a:bodyPr>
          <a:lstStyle/>
          <a:p>
            <a:r>
              <a:rPr lang="en-US" sz="2200" dirty="0"/>
              <a:t>To place an order:</a:t>
            </a:r>
            <a:br>
              <a:rPr lang="en-US" sz="2200" dirty="0"/>
            </a:br>
            <a:endParaRPr lang="en-US" sz="2200" dirty="0"/>
          </a:p>
          <a:p>
            <a:pPr lvl="2">
              <a:defRPr/>
            </a:pPr>
            <a:r>
              <a:rPr lang="en-US" altLang="en-US" sz="2200" dirty="0"/>
              <a:t>orders@isionline.org</a:t>
            </a:r>
            <a:br>
              <a:rPr lang="en-US" altLang="en-US" sz="2200" dirty="0"/>
            </a:br>
            <a:endParaRPr lang="en-US" altLang="en-US" sz="2200" dirty="0"/>
          </a:p>
          <a:p>
            <a:pPr lvl="2">
              <a:defRPr/>
            </a:pPr>
            <a:r>
              <a:rPr lang="en-US" altLang="en-US" sz="2200" dirty="0"/>
              <a:t>1-800-474-4145 ext. 111</a:t>
            </a:r>
            <a:br>
              <a:rPr lang="en-US" altLang="en-US" sz="2200" dirty="0"/>
            </a:br>
            <a:endParaRPr lang="en-US" altLang="en-US" sz="2200" dirty="0"/>
          </a:p>
          <a:p>
            <a:pPr lvl="2">
              <a:defRPr/>
            </a:pPr>
            <a:r>
              <a:rPr lang="en-US" altLang="en-US" sz="2200" dirty="0"/>
              <a:t>Online store</a:t>
            </a:r>
          </a:p>
          <a:p>
            <a:pPr lvl="3">
              <a:defRPr/>
            </a:pPr>
            <a:r>
              <a:rPr lang="en-US" altLang="en-US" sz="2200" dirty="0"/>
              <a:t>If you order at the online store, </a:t>
            </a:r>
            <a:br>
              <a:rPr lang="en-US" altLang="en-US" sz="2200" dirty="0"/>
            </a:br>
            <a:r>
              <a:rPr lang="en-US" altLang="en-US" sz="2200" dirty="0"/>
              <a:t>enter </a:t>
            </a:r>
            <a:r>
              <a:rPr lang="en-US" altLang="en-US" sz="2200" dirty="0">
                <a:solidFill>
                  <a:srgbClr val="FF0000"/>
                </a:solidFill>
              </a:rPr>
              <a:t>ISI STAFF </a:t>
            </a:r>
            <a:r>
              <a:rPr lang="en-US" altLang="en-US" sz="2200" dirty="0"/>
              <a:t>in the coupon code for your discount.</a:t>
            </a:r>
            <a:endParaRPr lang="en-US" sz="2200" dirty="0"/>
          </a:p>
        </p:txBody>
      </p:sp>
    </p:spTree>
    <p:extLst>
      <p:ext uri="{BB962C8B-B14F-4D97-AF65-F5344CB8AC3E}">
        <p14:creationId xmlns:p14="http://schemas.microsoft.com/office/powerpoint/2010/main" val="1152416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111E7-BFF8-4A25-BD48-1C312D548DC7}"/>
              </a:ext>
            </a:extLst>
          </p:cNvPr>
          <p:cNvSpPr>
            <a:spLocks noGrp="1"/>
          </p:cNvSpPr>
          <p:nvPr>
            <p:ph type="title"/>
          </p:nvPr>
        </p:nvSpPr>
        <p:spPr/>
        <p:txBody>
          <a:bodyPr/>
          <a:lstStyle/>
          <a:p>
            <a:r>
              <a:rPr lang="en-US" dirty="0"/>
              <a:t>Material Info:</a:t>
            </a:r>
          </a:p>
        </p:txBody>
      </p:sp>
      <p:sp>
        <p:nvSpPr>
          <p:cNvPr id="3" name="Content Placeholder 2">
            <a:extLst>
              <a:ext uri="{FF2B5EF4-FFF2-40B4-BE49-F238E27FC236}">
                <a16:creationId xmlns:a16="http://schemas.microsoft.com/office/drawing/2014/main" id="{6C513AD7-8093-418F-8C56-1AECCFCDBC99}"/>
              </a:ext>
            </a:extLst>
          </p:cNvPr>
          <p:cNvSpPr>
            <a:spLocks noGrp="1"/>
          </p:cNvSpPr>
          <p:nvPr>
            <p:ph idx="1"/>
          </p:nvPr>
        </p:nvSpPr>
        <p:spPr/>
        <p:txBody>
          <a:bodyPr/>
          <a:lstStyle/>
          <a:p>
            <a:pPr>
              <a:defRPr/>
            </a:pPr>
            <a:r>
              <a:rPr lang="en-US" altLang="en-US" sz="2200" dirty="0"/>
              <a:t>Can charge it your account</a:t>
            </a:r>
          </a:p>
          <a:p>
            <a:pPr>
              <a:defRPr/>
            </a:pPr>
            <a:endParaRPr lang="en-US" altLang="en-US" sz="2200" dirty="0"/>
          </a:p>
          <a:p>
            <a:pPr>
              <a:defRPr/>
            </a:pPr>
            <a:r>
              <a:rPr lang="en-US" altLang="en-US" sz="2200" dirty="0"/>
              <a:t>When ordering </a:t>
            </a:r>
            <a:r>
              <a:rPr lang="en-US" altLang="en-US" sz="2200" i="1" dirty="0"/>
              <a:t>Free Materials</a:t>
            </a:r>
            <a:r>
              <a:rPr lang="en-US" altLang="en-US" sz="2200" dirty="0"/>
              <a:t>, you pay for shipping</a:t>
            </a:r>
          </a:p>
          <a:p>
            <a:endParaRPr lang="en-US" dirty="0"/>
          </a:p>
        </p:txBody>
      </p:sp>
    </p:spTree>
    <p:extLst>
      <p:ext uri="{BB962C8B-B14F-4D97-AF65-F5344CB8AC3E}">
        <p14:creationId xmlns:p14="http://schemas.microsoft.com/office/powerpoint/2010/main" val="1535962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111E7-BFF8-4A25-BD48-1C312D548DC7}"/>
              </a:ext>
            </a:extLst>
          </p:cNvPr>
          <p:cNvSpPr>
            <a:spLocks noGrp="1"/>
          </p:cNvSpPr>
          <p:nvPr>
            <p:ph type="title"/>
          </p:nvPr>
        </p:nvSpPr>
        <p:spPr/>
        <p:txBody>
          <a:bodyPr/>
          <a:lstStyle/>
          <a:p>
            <a:r>
              <a:rPr lang="en-US" dirty="0"/>
              <a:t>ISI Displays:</a:t>
            </a:r>
          </a:p>
        </p:txBody>
      </p:sp>
      <p:sp>
        <p:nvSpPr>
          <p:cNvPr id="3" name="Content Placeholder 2">
            <a:extLst>
              <a:ext uri="{FF2B5EF4-FFF2-40B4-BE49-F238E27FC236}">
                <a16:creationId xmlns:a16="http://schemas.microsoft.com/office/drawing/2014/main" id="{6C513AD7-8093-418F-8C56-1AECCFCDBC99}"/>
              </a:ext>
            </a:extLst>
          </p:cNvPr>
          <p:cNvSpPr>
            <a:spLocks noGrp="1"/>
          </p:cNvSpPr>
          <p:nvPr>
            <p:ph idx="1"/>
          </p:nvPr>
        </p:nvSpPr>
        <p:spPr/>
        <p:txBody>
          <a:bodyPr/>
          <a:lstStyle/>
          <a:p>
            <a:pPr>
              <a:defRPr/>
            </a:pPr>
            <a:r>
              <a:rPr lang="en-US" altLang="en-US" sz="2200" dirty="0"/>
              <a:t>To order, </a:t>
            </a:r>
            <a:r>
              <a:rPr lang="en-US" altLang="en-US" sz="2200" dirty="0">
                <a:hlinkClick r:id="rId3"/>
              </a:rPr>
              <a:t>orders@isionline.org</a:t>
            </a:r>
            <a:r>
              <a:rPr lang="en-US" altLang="en-US" sz="2200" dirty="0"/>
              <a:t> </a:t>
            </a:r>
            <a:br>
              <a:rPr lang="en-US" altLang="en-US" dirty="0"/>
            </a:br>
            <a:br>
              <a:rPr lang="en-US" altLang="en-US" dirty="0"/>
            </a:br>
            <a:br>
              <a:rPr lang="en-US" altLang="en-US" dirty="0"/>
            </a:br>
            <a:br>
              <a:rPr lang="en-US" altLang="en-US" dirty="0"/>
            </a:br>
            <a:endParaRPr lang="en-US" altLang="en-US" dirty="0"/>
          </a:p>
          <a:p>
            <a:endParaRPr lang="en-US" dirty="0"/>
          </a:p>
        </p:txBody>
      </p:sp>
      <p:pic>
        <p:nvPicPr>
          <p:cNvPr id="4" name="Picture 4">
            <a:extLst>
              <a:ext uri="{FF2B5EF4-FFF2-40B4-BE49-F238E27FC236}">
                <a16:creationId xmlns:a16="http://schemas.microsoft.com/office/drawing/2014/main" id="{907CD9E7-718D-4FB3-9503-8B64C36606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3232" y="2670175"/>
            <a:ext cx="3141663"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552EDD80-C506-44A9-8A67-8CEA6BA2EC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2670175"/>
            <a:ext cx="3151188" cy="391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943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111E7-BFF8-4A25-BD48-1C312D548DC7}"/>
              </a:ext>
            </a:extLst>
          </p:cNvPr>
          <p:cNvSpPr>
            <a:spLocks noGrp="1"/>
          </p:cNvSpPr>
          <p:nvPr>
            <p:ph type="title"/>
          </p:nvPr>
        </p:nvSpPr>
        <p:spPr/>
        <p:txBody>
          <a:bodyPr/>
          <a:lstStyle/>
          <a:p>
            <a:r>
              <a:rPr lang="en-US" dirty="0"/>
              <a:t>ISI Name badges:</a:t>
            </a:r>
          </a:p>
        </p:txBody>
      </p:sp>
      <p:sp>
        <p:nvSpPr>
          <p:cNvPr id="3" name="Content Placeholder 2">
            <a:extLst>
              <a:ext uri="{FF2B5EF4-FFF2-40B4-BE49-F238E27FC236}">
                <a16:creationId xmlns:a16="http://schemas.microsoft.com/office/drawing/2014/main" id="{6C513AD7-8093-418F-8C56-1AECCFCDBC99}"/>
              </a:ext>
            </a:extLst>
          </p:cNvPr>
          <p:cNvSpPr>
            <a:spLocks noGrp="1"/>
          </p:cNvSpPr>
          <p:nvPr>
            <p:ph idx="1"/>
          </p:nvPr>
        </p:nvSpPr>
        <p:spPr>
          <a:xfrm>
            <a:off x="483697" y="2160589"/>
            <a:ext cx="8596668" cy="3880773"/>
          </a:xfrm>
        </p:spPr>
        <p:txBody>
          <a:bodyPr/>
          <a:lstStyle/>
          <a:p>
            <a:pPr>
              <a:defRPr/>
            </a:pPr>
            <a:r>
              <a:rPr lang="en-US" altLang="en-US" sz="2200" dirty="0"/>
              <a:t>To order, contact </a:t>
            </a:r>
            <a:r>
              <a:rPr lang="en-US" altLang="en-US" sz="2200" dirty="0">
                <a:hlinkClick r:id="rId3"/>
              </a:rPr>
              <a:t>orders@isionline.org</a:t>
            </a:r>
            <a:endParaRPr lang="en-US" altLang="en-US" sz="2200" dirty="0"/>
          </a:p>
          <a:p>
            <a:endParaRPr lang="en-US" dirty="0"/>
          </a:p>
        </p:txBody>
      </p:sp>
    </p:spTree>
    <p:extLst>
      <p:ext uri="{BB962C8B-B14F-4D97-AF65-F5344CB8AC3E}">
        <p14:creationId xmlns:p14="http://schemas.microsoft.com/office/powerpoint/2010/main" val="1630433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111E7-BFF8-4A25-BD48-1C312D548DC7}"/>
              </a:ext>
            </a:extLst>
          </p:cNvPr>
          <p:cNvSpPr>
            <a:spLocks noGrp="1"/>
          </p:cNvSpPr>
          <p:nvPr>
            <p:ph type="title"/>
          </p:nvPr>
        </p:nvSpPr>
        <p:spPr/>
        <p:txBody>
          <a:bodyPr/>
          <a:lstStyle/>
          <a:p>
            <a:r>
              <a:rPr lang="en-US" dirty="0"/>
              <a:t>Stationery:</a:t>
            </a:r>
          </a:p>
        </p:txBody>
      </p:sp>
      <p:sp>
        <p:nvSpPr>
          <p:cNvPr id="3" name="Content Placeholder 2">
            <a:extLst>
              <a:ext uri="{FF2B5EF4-FFF2-40B4-BE49-F238E27FC236}">
                <a16:creationId xmlns:a16="http://schemas.microsoft.com/office/drawing/2014/main" id="{6C513AD7-8093-418F-8C56-1AECCFCDBC99}"/>
              </a:ext>
            </a:extLst>
          </p:cNvPr>
          <p:cNvSpPr>
            <a:spLocks noGrp="1"/>
          </p:cNvSpPr>
          <p:nvPr>
            <p:ph idx="1"/>
          </p:nvPr>
        </p:nvSpPr>
        <p:spPr>
          <a:xfrm>
            <a:off x="838200" y="1363579"/>
            <a:ext cx="10515600" cy="4813384"/>
          </a:xfrm>
        </p:spPr>
        <p:txBody>
          <a:bodyPr>
            <a:normAutofit/>
          </a:bodyPr>
          <a:lstStyle/>
          <a:p>
            <a:pPr lvl="0"/>
            <a:endParaRPr lang="en-US" sz="2200" dirty="0"/>
          </a:p>
          <a:p>
            <a:pPr lvl="0"/>
            <a:r>
              <a:rPr lang="en-US" sz="2200" dirty="0"/>
              <a:t>Stationery must be printed by ISI</a:t>
            </a:r>
            <a:br>
              <a:rPr lang="en-US" sz="2200" dirty="0"/>
            </a:br>
            <a:endParaRPr lang="en-US" sz="2200" dirty="0"/>
          </a:p>
          <a:p>
            <a:pPr lvl="0"/>
            <a:r>
              <a:rPr lang="en-US" sz="2200" dirty="0"/>
              <a:t>Orders are placed quarterly and must be in writing</a:t>
            </a:r>
            <a:br>
              <a:rPr lang="en-US" sz="2200" dirty="0"/>
            </a:br>
            <a:endParaRPr lang="en-US" sz="2200" dirty="0"/>
          </a:p>
          <a:p>
            <a:pPr lvl="0"/>
            <a:r>
              <a:rPr lang="en-US" sz="2200" dirty="0"/>
              <a:t>Charged to your ISI ministry account</a:t>
            </a:r>
            <a:br>
              <a:rPr lang="en-US" sz="2200" dirty="0"/>
            </a:br>
            <a:endParaRPr lang="en-US" sz="2200" dirty="0"/>
          </a:p>
          <a:p>
            <a:pPr lvl="0"/>
            <a:r>
              <a:rPr lang="en-US" sz="2200" dirty="0"/>
              <a:t>For special circumstances, you have the option to omit the </a:t>
            </a:r>
            <a:br>
              <a:rPr lang="en-US" sz="2200" dirty="0"/>
            </a:br>
            <a:r>
              <a:rPr lang="en-US" sz="2200" dirty="0"/>
              <a:t>“Sharing Christ’s love…” tag</a:t>
            </a:r>
            <a:br>
              <a:rPr lang="en-US" sz="2200" dirty="0"/>
            </a:br>
            <a:endParaRPr lang="en-US" sz="2200" dirty="0"/>
          </a:p>
          <a:p>
            <a:pPr lvl="0"/>
            <a:r>
              <a:rPr lang="en-US" sz="2200" dirty="0"/>
              <a:t>Contact Rebekah – </a:t>
            </a:r>
            <a:r>
              <a:rPr lang="en-US" sz="2200" u="sng" dirty="0">
                <a:hlinkClick r:id="rId3"/>
              </a:rPr>
              <a:t>rmiller@isionline.org</a:t>
            </a:r>
            <a:endParaRPr lang="en-US" sz="2200" dirty="0"/>
          </a:p>
          <a:p>
            <a:pPr marL="0" indent="0">
              <a:buNone/>
              <a:defRPr/>
            </a:pPr>
            <a:endParaRPr lang="en-US" altLang="en-US" dirty="0"/>
          </a:p>
          <a:p>
            <a:endParaRPr lang="en-US" dirty="0"/>
          </a:p>
        </p:txBody>
      </p:sp>
    </p:spTree>
    <p:extLst>
      <p:ext uri="{BB962C8B-B14F-4D97-AF65-F5344CB8AC3E}">
        <p14:creationId xmlns:p14="http://schemas.microsoft.com/office/powerpoint/2010/main" val="3411387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766E5E-7214-48D4-A22F-270671B64EAD}"/>
              </a:ext>
            </a:extLst>
          </p:cNvPr>
          <p:cNvSpPr>
            <a:spLocks noGrp="1"/>
          </p:cNvSpPr>
          <p:nvPr>
            <p:ph idx="1"/>
          </p:nvPr>
        </p:nvSpPr>
        <p:spPr>
          <a:xfrm>
            <a:off x="838200" y="494852"/>
            <a:ext cx="10515600" cy="5682111"/>
          </a:xfrm>
        </p:spPr>
        <p:txBody>
          <a:bodyPr/>
          <a:lstStyle/>
          <a:p>
            <a:pPr marL="0" indent="0" algn="ctr">
              <a:buNone/>
            </a:pPr>
            <a:r>
              <a:rPr lang="en-US" sz="3500" b="1" dirty="0"/>
              <a:t>ISI email</a:t>
            </a:r>
          </a:p>
          <a:p>
            <a:endParaRPr lang="en-US" dirty="0"/>
          </a:p>
          <a:p>
            <a:pPr>
              <a:defRPr/>
            </a:pPr>
            <a:r>
              <a:rPr lang="en-US" altLang="en-US" sz="2200" dirty="0">
                <a:hlinkClick r:id="rId3"/>
              </a:rPr>
              <a:t>firstinitiallastname@isionline.org</a:t>
            </a:r>
            <a:r>
              <a:rPr lang="en-US" altLang="en-US" sz="2200" dirty="0"/>
              <a:t> </a:t>
            </a:r>
            <a:br>
              <a:rPr lang="en-US" altLang="en-US" sz="2200" dirty="0"/>
            </a:br>
            <a:endParaRPr lang="en-US" altLang="en-US" sz="2200" dirty="0"/>
          </a:p>
          <a:p>
            <a:pPr>
              <a:defRPr/>
            </a:pPr>
            <a:r>
              <a:rPr lang="en-US" altLang="en-US" sz="2200" dirty="0"/>
              <a:t>How to access your ISI email:</a:t>
            </a:r>
          </a:p>
          <a:p>
            <a:pPr lvl="1">
              <a:defRPr/>
            </a:pPr>
            <a:r>
              <a:rPr lang="en-US" altLang="en-US" sz="2200" dirty="0"/>
              <a:t>3 options:</a:t>
            </a:r>
          </a:p>
          <a:p>
            <a:pPr lvl="2">
              <a:defRPr/>
            </a:pPr>
            <a:r>
              <a:rPr lang="en-US" altLang="en-US" sz="2200" dirty="0"/>
              <a:t>Use web portal – login.microsoftonline.com</a:t>
            </a:r>
          </a:p>
          <a:p>
            <a:pPr lvl="2">
              <a:defRPr/>
            </a:pPr>
            <a:r>
              <a:rPr lang="en-US" altLang="en-US" sz="2200" dirty="0"/>
              <a:t>Use your mobile device</a:t>
            </a:r>
          </a:p>
          <a:p>
            <a:pPr lvl="3">
              <a:defRPr/>
            </a:pPr>
            <a:r>
              <a:rPr lang="en-US" altLang="en-US" sz="2000" dirty="0"/>
              <a:t>Set it up as EXCHANGE. </a:t>
            </a:r>
          </a:p>
          <a:p>
            <a:pPr lvl="3">
              <a:defRPr/>
            </a:pPr>
            <a:r>
              <a:rPr lang="en-US" altLang="en-US" sz="2000" dirty="0"/>
              <a:t>The server is: outlook.office365.com </a:t>
            </a:r>
          </a:p>
          <a:p>
            <a:pPr lvl="2">
              <a:defRPr/>
            </a:pPr>
            <a:r>
              <a:rPr lang="en-US" altLang="en-US" sz="2200" dirty="0"/>
              <a:t>Use Outlook </a:t>
            </a:r>
            <a:br>
              <a:rPr lang="en-US" altLang="en-US" sz="2200" dirty="0"/>
            </a:br>
            <a:br>
              <a:rPr lang="en-US" altLang="en-US" sz="2200" dirty="0"/>
            </a:br>
            <a:endParaRPr lang="en-US" altLang="en-US" sz="2200" dirty="0"/>
          </a:p>
          <a:p>
            <a:endParaRPr lang="en-US" dirty="0"/>
          </a:p>
        </p:txBody>
      </p:sp>
    </p:spTree>
    <p:extLst>
      <p:ext uri="{BB962C8B-B14F-4D97-AF65-F5344CB8AC3E}">
        <p14:creationId xmlns:p14="http://schemas.microsoft.com/office/powerpoint/2010/main" val="3742024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6E2E1A-7A2C-4FD3-B13C-82BE76393D52}"/>
              </a:ext>
            </a:extLst>
          </p:cNvPr>
          <p:cNvSpPr>
            <a:spLocks noGrp="1"/>
          </p:cNvSpPr>
          <p:nvPr>
            <p:ph idx="1"/>
          </p:nvPr>
        </p:nvSpPr>
        <p:spPr>
          <a:xfrm>
            <a:off x="838200" y="548640"/>
            <a:ext cx="10515600" cy="5628323"/>
          </a:xfrm>
        </p:spPr>
        <p:txBody>
          <a:bodyPr>
            <a:noAutofit/>
          </a:bodyPr>
          <a:lstStyle/>
          <a:p>
            <a:pPr>
              <a:defRPr/>
            </a:pPr>
            <a:r>
              <a:rPr lang="en-US" sz="2200" dirty="0"/>
              <a:t>Web portal: http://login.microsoftonline.com/ </a:t>
            </a:r>
            <a:br>
              <a:rPr lang="en-US" sz="2200" dirty="0"/>
            </a:br>
            <a:br>
              <a:rPr lang="en-US" sz="2200" dirty="0"/>
            </a:br>
            <a:r>
              <a:rPr lang="en-US" sz="2200" dirty="0"/>
              <a:t>Use your isionline.org email to log in </a:t>
            </a:r>
            <a:br>
              <a:rPr lang="en-US" sz="2200" dirty="0"/>
            </a:br>
            <a:br>
              <a:rPr lang="en-US" sz="2200" dirty="0"/>
            </a:br>
            <a:br>
              <a:rPr lang="en-US" sz="2200" dirty="0"/>
            </a:br>
            <a:br>
              <a:rPr lang="en-US" sz="2200" dirty="0"/>
            </a:br>
            <a:br>
              <a:rPr lang="en-US" sz="2200" dirty="0"/>
            </a:br>
            <a:br>
              <a:rPr lang="en-US" sz="2200" dirty="0"/>
            </a:br>
            <a:br>
              <a:rPr lang="en-US" sz="2200" dirty="0"/>
            </a:br>
            <a:endParaRPr lang="en-US" sz="2200" dirty="0"/>
          </a:p>
          <a:p>
            <a:pPr lvl="1">
              <a:defRPr/>
            </a:pPr>
            <a:endParaRPr lang="en-US" sz="2200" dirty="0"/>
          </a:p>
          <a:p>
            <a:pPr lvl="1">
              <a:defRPr/>
            </a:pPr>
            <a:endParaRPr lang="en-US" sz="2200" dirty="0"/>
          </a:p>
          <a:p>
            <a:pPr lvl="1">
              <a:defRPr/>
            </a:pPr>
            <a:r>
              <a:rPr lang="en-US" sz="2200" dirty="0"/>
              <a:t>Unsure of your password? Contact Rebekah to have your </a:t>
            </a:r>
            <a:br>
              <a:rPr lang="en-US" sz="2200" dirty="0"/>
            </a:br>
            <a:r>
              <a:rPr lang="en-US" sz="2200" dirty="0"/>
              <a:t>password reset.</a:t>
            </a:r>
          </a:p>
          <a:p>
            <a:pPr lvl="1">
              <a:defRPr/>
            </a:pPr>
            <a:r>
              <a:rPr lang="en-US" sz="2200" dirty="0"/>
              <a:t>How to change your password </a:t>
            </a:r>
          </a:p>
        </p:txBody>
      </p:sp>
      <p:pic>
        <p:nvPicPr>
          <p:cNvPr id="5" name="Picture 4">
            <a:extLst>
              <a:ext uri="{FF2B5EF4-FFF2-40B4-BE49-F238E27FC236}">
                <a16:creationId xmlns:a16="http://schemas.microsoft.com/office/drawing/2014/main" id="{1B9FD6C8-DDEB-4FFB-992C-AA24012D13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596" y="1642193"/>
            <a:ext cx="8112732" cy="3101928"/>
          </a:xfrm>
          <a:prstGeom prst="rect">
            <a:avLst/>
          </a:prstGeom>
        </p:spPr>
      </p:pic>
    </p:spTree>
    <p:extLst>
      <p:ext uri="{BB962C8B-B14F-4D97-AF65-F5344CB8AC3E}">
        <p14:creationId xmlns:p14="http://schemas.microsoft.com/office/powerpoint/2010/main" val="2783581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DBD29-C8F1-4D0B-9FFE-267A7447B53A}"/>
              </a:ext>
            </a:extLst>
          </p:cNvPr>
          <p:cNvSpPr>
            <a:spLocks noGrp="1"/>
          </p:cNvSpPr>
          <p:nvPr>
            <p:ph type="title"/>
          </p:nvPr>
        </p:nvSpPr>
        <p:spPr/>
        <p:txBody>
          <a:bodyPr/>
          <a:lstStyle/>
          <a:p>
            <a:r>
              <a:rPr lang="en-US" dirty="0"/>
              <a:t>Purchasing a computer:</a:t>
            </a:r>
          </a:p>
        </p:txBody>
      </p:sp>
      <p:sp>
        <p:nvSpPr>
          <p:cNvPr id="3" name="Content Placeholder 2">
            <a:extLst>
              <a:ext uri="{FF2B5EF4-FFF2-40B4-BE49-F238E27FC236}">
                <a16:creationId xmlns:a16="http://schemas.microsoft.com/office/drawing/2014/main" id="{1C92F75F-EF33-4849-83B3-C5B19DB1210B}"/>
              </a:ext>
            </a:extLst>
          </p:cNvPr>
          <p:cNvSpPr>
            <a:spLocks noGrp="1"/>
          </p:cNvSpPr>
          <p:nvPr>
            <p:ph idx="1"/>
          </p:nvPr>
        </p:nvSpPr>
        <p:spPr>
          <a:xfrm>
            <a:off x="838200" y="1506071"/>
            <a:ext cx="10515600" cy="4670891"/>
          </a:xfrm>
        </p:spPr>
        <p:txBody>
          <a:bodyPr/>
          <a:lstStyle/>
          <a:p>
            <a:pPr>
              <a:buFont typeface="Wingdings" panose="05000000000000000000" pitchFamily="2" charset="2"/>
              <a:buAutoNum type="arabicPeriod"/>
              <a:defRPr/>
            </a:pPr>
            <a:r>
              <a:rPr lang="en-US" altLang="en-US" dirty="0"/>
              <a:t> </a:t>
            </a:r>
            <a:r>
              <a:rPr lang="en-US" altLang="en-US" sz="2200" dirty="0"/>
              <a:t>Contact your RFD for approval</a:t>
            </a:r>
            <a:br>
              <a:rPr lang="en-US" altLang="en-US" sz="2200" dirty="0"/>
            </a:br>
            <a:endParaRPr lang="en-US" altLang="en-US" sz="2200" dirty="0"/>
          </a:p>
          <a:p>
            <a:pPr>
              <a:buFont typeface="Wingdings" panose="05000000000000000000" pitchFamily="2" charset="2"/>
              <a:buAutoNum type="arabicPeriod"/>
              <a:defRPr/>
            </a:pPr>
            <a:r>
              <a:rPr lang="en-US" altLang="en-US" sz="2200" dirty="0"/>
              <a:t> Make sure you have funds in your account</a:t>
            </a:r>
            <a:br>
              <a:rPr lang="en-US" altLang="en-US" sz="2200" dirty="0"/>
            </a:br>
            <a:endParaRPr lang="en-US" altLang="en-US" sz="2200" dirty="0"/>
          </a:p>
          <a:p>
            <a:pPr>
              <a:buFont typeface="Wingdings" panose="05000000000000000000" pitchFamily="2" charset="2"/>
              <a:buAutoNum type="arabicPeriod"/>
              <a:defRPr/>
            </a:pPr>
            <a:r>
              <a:rPr lang="en-US" altLang="en-US" sz="2200" dirty="0"/>
              <a:t> Go shopping!</a:t>
            </a:r>
            <a:br>
              <a:rPr lang="en-US" altLang="en-US" sz="2200" dirty="0"/>
            </a:br>
            <a:endParaRPr lang="en-US" altLang="en-US" sz="2200" dirty="0"/>
          </a:p>
          <a:p>
            <a:pPr>
              <a:buFont typeface="Wingdings" panose="05000000000000000000" pitchFamily="2" charset="2"/>
              <a:buAutoNum type="arabicPeriod"/>
              <a:defRPr/>
            </a:pPr>
            <a:r>
              <a:rPr lang="en-US" altLang="en-US" sz="2200" dirty="0"/>
              <a:t> Have the salesperson or Rebekah sign off </a:t>
            </a:r>
            <a:br>
              <a:rPr lang="en-US" altLang="en-US" sz="2200" dirty="0"/>
            </a:br>
            <a:endParaRPr lang="en-US" altLang="en-US" sz="2200" dirty="0"/>
          </a:p>
          <a:p>
            <a:pPr>
              <a:buFont typeface="Wingdings" panose="05000000000000000000" pitchFamily="2" charset="2"/>
              <a:buAutoNum type="arabicPeriod"/>
              <a:defRPr/>
            </a:pPr>
            <a:r>
              <a:rPr lang="en-US" altLang="en-US" sz="2200" dirty="0"/>
              <a:t> Submit for reimbursement (along with the approval from Rebekah or the salesperson)</a:t>
            </a:r>
            <a:br>
              <a:rPr lang="en-US" altLang="en-US" sz="2200" dirty="0"/>
            </a:br>
            <a:br>
              <a:rPr lang="en-US" altLang="en-US" sz="2200" dirty="0"/>
            </a:br>
            <a:r>
              <a:rPr lang="en-US" altLang="en-US" sz="2200" dirty="0">
                <a:hlinkClick r:id="rId3"/>
              </a:rPr>
              <a:t>www.ISITeam.org</a:t>
            </a:r>
            <a:r>
              <a:rPr lang="en-US" altLang="en-US" sz="2200" dirty="0"/>
              <a:t> (pw: ISIJohn316)</a:t>
            </a:r>
            <a:endParaRPr lang="en-US" sz="2200" dirty="0"/>
          </a:p>
        </p:txBody>
      </p:sp>
    </p:spTree>
    <p:extLst>
      <p:ext uri="{BB962C8B-B14F-4D97-AF65-F5344CB8AC3E}">
        <p14:creationId xmlns:p14="http://schemas.microsoft.com/office/powerpoint/2010/main" val="2198656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DEAB1-07AF-447B-9877-4628D2B2D530}"/>
              </a:ext>
            </a:extLst>
          </p:cNvPr>
          <p:cNvSpPr>
            <a:spLocks noGrp="1"/>
          </p:cNvSpPr>
          <p:nvPr>
            <p:ph type="title"/>
          </p:nvPr>
        </p:nvSpPr>
        <p:spPr/>
        <p:txBody>
          <a:bodyPr>
            <a:normAutofit fontScale="90000"/>
          </a:bodyPr>
          <a:lstStyle/>
          <a:p>
            <a:pPr algn="ctr"/>
            <a:r>
              <a:rPr lang="en-US" altLang="en-US" b="1" dirty="0"/>
              <a:t>Field Staff Computer </a:t>
            </a:r>
            <a:br>
              <a:rPr lang="en-US" altLang="en-US" b="1" dirty="0"/>
            </a:br>
            <a:r>
              <a:rPr lang="en-US" altLang="en-US" b="1" dirty="0"/>
              <a:t>Minimum Requirements and Recommendations</a:t>
            </a:r>
            <a:endParaRPr lang="en-US" dirty="0"/>
          </a:p>
        </p:txBody>
      </p:sp>
      <p:sp>
        <p:nvSpPr>
          <p:cNvPr id="3" name="Content Placeholder 2">
            <a:extLst>
              <a:ext uri="{FF2B5EF4-FFF2-40B4-BE49-F238E27FC236}">
                <a16:creationId xmlns:a16="http://schemas.microsoft.com/office/drawing/2014/main" id="{F6F136CE-5BB6-499E-81FD-8B45B7A64A80}"/>
              </a:ext>
            </a:extLst>
          </p:cNvPr>
          <p:cNvSpPr>
            <a:spLocks noGrp="1"/>
          </p:cNvSpPr>
          <p:nvPr>
            <p:ph idx="1"/>
          </p:nvPr>
        </p:nvSpPr>
        <p:spPr/>
        <p:txBody>
          <a:bodyPr/>
          <a:lstStyle/>
          <a:p>
            <a:pPr>
              <a:defRPr/>
            </a:pPr>
            <a:r>
              <a:rPr lang="en-US" altLang="en-US" sz="2200" dirty="0"/>
              <a:t>Intel® Core™ i5 Processor, or AMD equivalent CPU</a:t>
            </a:r>
            <a:br>
              <a:rPr lang="en-US" altLang="en-US" sz="2200" dirty="0"/>
            </a:br>
            <a:endParaRPr lang="en-US" altLang="en-US" sz="2200" dirty="0"/>
          </a:p>
          <a:p>
            <a:pPr>
              <a:defRPr/>
            </a:pPr>
            <a:r>
              <a:rPr lang="en-US" altLang="en-US" sz="2200" dirty="0"/>
              <a:t>4GB RAM for Windows 7 or 8.1, 8 GB Windows 10</a:t>
            </a:r>
            <a:br>
              <a:rPr lang="en-US" altLang="en-US" sz="2200" dirty="0"/>
            </a:br>
            <a:endParaRPr lang="en-US" altLang="en-US" sz="2200" dirty="0"/>
          </a:p>
          <a:p>
            <a:pPr>
              <a:defRPr/>
            </a:pPr>
            <a:r>
              <a:rPr lang="en-US" altLang="en-US" sz="2200" dirty="0"/>
              <a:t>500 GB Hard Drive/250 GB SSD Hard Drive (highly encourage MORE)</a:t>
            </a:r>
            <a:br>
              <a:rPr lang="en-US" altLang="en-US" dirty="0"/>
            </a:br>
            <a:endParaRPr lang="en-US" dirty="0"/>
          </a:p>
        </p:txBody>
      </p:sp>
    </p:spTree>
    <p:extLst>
      <p:ext uri="{BB962C8B-B14F-4D97-AF65-F5344CB8AC3E}">
        <p14:creationId xmlns:p14="http://schemas.microsoft.com/office/powerpoint/2010/main" val="2982963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DEAB1-07AF-447B-9877-4628D2B2D530}"/>
              </a:ext>
            </a:extLst>
          </p:cNvPr>
          <p:cNvSpPr>
            <a:spLocks noGrp="1"/>
          </p:cNvSpPr>
          <p:nvPr>
            <p:ph type="title"/>
          </p:nvPr>
        </p:nvSpPr>
        <p:spPr/>
        <p:txBody>
          <a:bodyPr>
            <a:normAutofit fontScale="90000"/>
          </a:bodyPr>
          <a:lstStyle/>
          <a:p>
            <a:pPr algn="ctr"/>
            <a:r>
              <a:rPr lang="en-US" altLang="en-US" b="1" dirty="0"/>
              <a:t>Field Staff Computer </a:t>
            </a:r>
            <a:br>
              <a:rPr lang="en-US" altLang="en-US" b="1" dirty="0"/>
            </a:br>
            <a:r>
              <a:rPr lang="en-US" altLang="en-US" b="1" dirty="0"/>
              <a:t>Minimum Requirements and Recommendations</a:t>
            </a:r>
            <a:endParaRPr lang="en-US" dirty="0"/>
          </a:p>
        </p:txBody>
      </p:sp>
      <p:sp>
        <p:nvSpPr>
          <p:cNvPr id="3" name="Content Placeholder 2">
            <a:extLst>
              <a:ext uri="{FF2B5EF4-FFF2-40B4-BE49-F238E27FC236}">
                <a16:creationId xmlns:a16="http://schemas.microsoft.com/office/drawing/2014/main" id="{F6F136CE-5BB6-499E-81FD-8B45B7A64A80}"/>
              </a:ext>
            </a:extLst>
          </p:cNvPr>
          <p:cNvSpPr>
            <a:spLocks noGrp="1"/>
          </p:cNvSpPr>
          <p:nvPr>
            <p:ph idx="1"/>
          </p:nvPr>
        </p:nvSpPr>
        <p:spPr>
          <a:xfrm>
            <a:off x="677334" y="2463501"/>
            <a:ext cx="8596668" cy="3577861"/>
          </a:xfrm>
        </p:spPr>
        <p:txBody>
          <a:bodyPr/>
          <a:lstStyle/>
          <a:p>
            <a:pPr>
              <a:lnSpc>
                <a:spcPct val="80000"/>
              </a:lnSpc>
              <a:defRPr/>
            </a:pPr>
            <a:r>
              <a:rPr lang="en-US" altLang="en-US" sz="2200" dirty="0"/>
              <a:t>We HIGHLY recommend PCs for compatibility!  If you desire to have a Mac, you will need to use Microsoft Office for Macs.  </a:t>
            </a:r>
            <a:br>
              <a:rPr lang="en-US" altLang="en-US" sz="2200" dirty="0"/>
            </a:br>
            <a:endParaRPr lang="en-US" altLang="en-US" sz="2200" dirty="0"/>
          </a:p>
          <a:p>
            <a:pPr>
              <a:lnSpc>
                <a:spcPct val="80000"/>
              </a:lnSpc>
              <a:defRPr/>
            </a:pPr>
            <a:r>
              <a:rPr lang="en-US" altLang="en-US" sz="2200" dirty="0"/>
              <a:t>Some type of backup strategy (external hard drive, USB flash/jump/thumb drive, or online back up solution, etc.)</a:t>
            </a:r>
            <a:br>
              <a:rPr lang="en-US" altLang="en-US" sz="2200" dirty="0"/>
            </a:br>
            <a:endParaRPr lang="en-US" altLang="en-US" sz="2200" dirty="0"/>
          </a:p>
          <a:p>
            <a:pPr>
              <a:lnSpc>
                <a:spcPct val="80000"/>
              </a:lnSpc>
              <a:defRPr/>
            </a:pPr>
            <a:r>
              <a:rPr lang="en-US" altLang="en-US" sz="2200" dirty="0"/>
              <a:t>Some type of Anti-Virus protection, updated at least weekly (CRITICAL; MUST HAVE!).  Also need firewall and anti-spyware program. </a:t>
            </a:r>
          </a:p>
          <a:p>
            <a:pPr>
              <a:defRPr/>
            </a:pPr>
            <a:endParaRPr lang="en-US" dirty="0"/>
          </a:p>
        </p:txBody>
      </p:sp>
    </p:spTree>
    <p:extLst>
      <p:ext uri="{BB962C8B-B14F-4D97-AF65-F5344CB8AC3E}">
        <p14:creationId xmlns:p14="http://schemas.microsoft.com/office/powerpoint/2010/main" val="738475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DEAB1-07AF-447B-9877-4628D2B2D530}"/>
              </a:ext>
            </a:extLst>
          </p:cNvPr>
          <p:cNvSpPr>
            <a:spLocks noGrp="1"/>
          </p:cNvSpPr>
          <p:nvPr>
            <p:ph type="title"/>
          </p:nvPr>
        </p:nvSpPr>
        <p:spPr/>
        <p:txBody>
          <a:bodyPr>
            <a:normAutofit fontScale="90000"/>
          </a:bodyPr>
          <a:lstStyle/>
          <a:p>
            <a:pPr algn="ctr"/>
            <a:r>
              <a:rPr lang="en-US" altLang="en-US" b="1" dirty="0"/>
              <a:t>Field Staff Computer </a:t>
            </a:r>
            <a:br>
              <a:rPr lang="en-US" altLang="en-US" b="1" dirty="0"/>
            </a:br>
            <a:r>
              <a:rPr lang="en-US" altLang="en-US" b="1" dirty="0"/>
              <a:t>Minimum Requirements and Recommendations</a:t>
            </a:r>
            <a:endParaRPr lang="en-US" dirty="0"/>
          </a:p>
        </p:txBody>
      </p:sp>
      <p:sp>
        <p:nvSpPr>
          <p:cNvPr id="3" name="Content Placeholder 2">
            <a:extLst>
              <a:ext uri="{FF2B5EF4-FFF2-40B4-BE49-F238E27FC236}">
                <a16:creationId xmlns:a16="http://schemas.microsoft.com/office/drawing/2014/main" id="{F6F136CE-5BB6-499E-81FD-8B45B7A64A80}"/>
              </a:ext>
            </a:extLst>
          </p:cNvPr>
          <p:cNvSpPr>
            <a:spLocks noGrp="1"/>
          </p:cNvSpPr>
          <p:nvPr>
            <p:ph idx="1"/>
          </p:nvPr>
        </p:nvSpPr>
        <p:spPr>
          <a:xfrm>
            <a:off x="677334" y="2441986"/>
            <a:ext cx="8596668" cy="3599376"/>
          </a:xfrm>
        </p:spPr>
        <p:txBody>
          <a:bodyPr>
            <a:normAutofit/>
          </a:bodyPr>
          <a:lstStyle/>
          <a:p>
            <a:pPr>
              <a:lnSpc>
                <a:spcPct val="80000"/>
              </a:lnSpc>
              <a:defRPr/>
            </a:pPr>
            <a:r>
              <a:rPr lang="en-US" altLang="en-US" sz="2200" dirty="0"/>
              <a:t>We recommend you use a reputable vendor (Dell, Gateway, Compaq/Hewlett Packard, etc.)</a:t>
            </a:r>
            <a:br>
              <a:rPr lang="en-US" altLang="en-US" sz="2200" dirty="0"/>
            </a:br>
            <a:endParaRPr lang="en-US" altLang="en-US" sz="2200" dirty="0"/>
          </a:p>
          <a:p>
            <a:pPr>
              <a:lnSpc>
                <a:spcPct val="80000"/>
              </a:lnSpc>
              <a:defRPr/>
            </a:pPr>
            <a:r>
              <a:rPr lang="en-US" altLang="en-US" sz="2200" dirty="0"/>
              <a:t>Support Contract: We recommend at least a minimum of 1-year warranty for desktops.  For laptops, we recommend a 3-year warranty on the support agreement. </a:t>
            </a:r>
            <a:br>
              <a:rPr lang="en-US" altLang="en-US" sz="2200" dirty="0"/>
            </a:br>
            <a:endParaRPr lang="en-US" altLang="en-US" sz="2200" dirty="0"/>
          </a:p>
          <a:p>
            <a:pPr>
              <a:lnSpc>
                <a:spcPct val="80000"/>
              </a:lnSpc>
              <a:defRPr/>
            </a:pPr>
            <a:r>
              <a:rPr lang="en-US" altLang="en-US" sz="2200" dirty="0"/>
              <a:t>Internet Connection: High speed connection is recommended</a:t>
            </a:r>
            <a:endParaRPr lang="en-US" sz="2200" dirty="0"/>
          </a:p>
        </p:txBody>
      </p:sp>
    </p:spTree>
    <p:extLst>
      <p:ext uri="{BB962C8B-B14F-4D97-AF65-F5344CB8AC3E}">
        <p14:creationId xmlns:p14="http://schemas.microsoft.com/office/powerpoint/2010/main" val="1433496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DEAB1-07AF-447B-9877-4628D2B2D530}"/>
              </a:ext>
            </a:extLst>
          </p:cNvPr>
          <p:cNvSpPr>
            <a:spLocks noGrp="1"/>
          </p:cNvSpPr>
          <p:nvPr>
            <p:ph type="title"/>
          </p:nvPr>
        </p:nvSpPr>
        <p:spPr/>
        <p:txBody>
          <a:bodyPr>
            <a:normAutofit/>
          </a:bodyPr>
          <a:lstStyle/>
          <a:p>
            <a:pPr algn="ctr"/>
            <a:r>
              <a:rPr lang="en-US" altLang="en-US" b="1" dirty="0"/>
              <a:t>Computer Support</a:t>
            </a:r>
            <a:endParaRPr lang="en-US" dirty="0"/>
          </a:p>
        </p:txBody>
      </p:sp>
      <p:sp>
        <p:nvSpPr>
          <p:cNvPr id="3" name="Content Placeholder 2">
            <a:extLst>
              <a:ext uri="{FF2B5EF4-FFF2-40B4-BE49-F238E27FC236}">
                <a16:creationId xmlns:a16="http://schemas.microsoft.com/office/drawing/2014/main" id="{F6F136CE-5BB6-499E-81FD-8B45B7A64A80}"/>
              </a:ext>
            </a:extLst>
          </p:cNvPr>
          <p:cNvSpPr>
            <a:spLocks noGrp="1"/>
          </p:cNvSpPr>
          <p:nvPr>
            <p:ph idx="1"/>
          </p:nvPr>
        </p:nvSpPr>
        <p:spPr>
          <a:xfrm>
            <a:off x="838200" y="2474259"/>
            <a:ext cx="10515600" cy="3702704"/>
          </a:xfrm>
        </p:spPr>
        <p:txBody>
          <a:bodyPr/>
          <a:lstStyle/>
          <a:p>
            <a:pPr>
              <a:defRPr/>
            </a:pPr>
            <a:r>
              <a:rPr lang="en-US" sz="2200" dirty="0"/>
              <a:t>We strongly encourage field staff to have a computer person </a:t>
            </a:r>
            <a:br>
              <a:rPr lang="en-US" sz="2200" dirty="0"/>
            </a:br>
            <a:r>
              <a:rPr lang="en-US" sz="2200" dirty="0"/>
              <a:t>to help with your computer needs </a:t>
            </a:r>
            <a:br>
              <a:rPr lang="en-US" sz="2200" dirty="0"/>
            </a:br>
            <a:endParaRPr lang="en-US" sz="2200" dirty="0"/>
          </a:p>
          <a:p>
            <a:pPr>
              <a:lnSpc>
                <a:spcPct val="80000"/>
              </a:lnSpc>
              <a:defRPr/>
            </a:pPr>
            <a:endParaRPr lang="en-US" dirty="0"/>
          </a:p>
        </p:txBody>
      </p:sp>
    </p:spTree>
    <p:extLst>
      <p:ext uri="{BB962C8B-B14F-4D97-AF65-F5344CB8AC3E}">
        <p14:creationId xmlns:p14="http://schemas.microsoft.com/office/powerpoint/2010/main" val="188088296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25524</TotalTime>
  <Words>4898</Words>
  <Application>Microsoft Office PowerPoint</Application>
  <PresentationFormat>Widescreen</PresentationFormat>
  <Paragraphs>253</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Trebuchet MS</vt:lpstr>
      <vt:lpstr>Wingdings</vt:lpstr>
      <vt:lpstr>Wingdings 3</vt:lpstr>
      <vt:lpstr>Facet</vt:lpstr>
      <vt:lpstr>Computers</vt:lpstr>
      <vt:lpstr>Office365</vt:lpstr>
      <vt:lpstr>PowerPoint Presentation</vt:lpstr>
      <vt:lpstr>PowerPoint Presentation</vt:lpstr>
      <vt:lpstr>Purchasing a computer:</vt:lpstr>
      <vt:lpstr>Field Staff Computer  Minimum Requirements and Recommendations</vt:lpstr>
      <vt:lpstr>Field Staff Computer  Minimum Requirements and Recommendations</vt:lpstr>
      <vt:lpstr>Field Staff Computer  Minimum Requirements and Recommendations</vt:lpstr>
      <vt:lpstr>Computer Support</vt:lpstr>
      <vt:lpstr>Social media:</vt:lpstr>
      <vt:lpstr>Media releases</vt:lpstr>
      <vt:lpstr>PowerPoint Presentation</vt:lpstr>
      <vt:lpstr> </vt:lpstr>
      <vt:lpstr> </vt:lpstr>
      <vt:lpstr>PowerPoint Presentation</vt:lpstr>
      <vt:lpstr>Websites</vt:lpstr>
      <vt:lpstr>Websites:</vt:lpstr>
      <vt:lpstr>Websites:</vt:lpstr>
      <vt:lpstr>RightNow Media </vt:lpstr>
      <vt:lpstr>Ember</vt:lpstr>
      <vt:lpstr>Weebly </vt:lpstr>
      <vt:lpstr>Tech fee </vt:lpstr>
      <vt:lpstr>Resources</vt:lpstr>
      <vt:lpstr>Materials</vt:lpstr>
      <vt:lpstr>Material Info:</vt:lpstr>
      <vt:lpstr>ISI Displays:</vt:lpstr>
      <vt:lpstr>ISI Name badges:</vt:lpstr>
      <vt:lpstr>Stationery: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Websites, Computers, and Resources</dc:title>
  <dc:creator>Rebekah Miller</dc:creator>
  <cp:lastModifiedBy>Rebekah Miller</cp:lastModifiedBy>
  <cp:revision>70</cp:revision>
  <cp:lastPrinted>2019-04-01T22:35:48Z</cp:lastPrinted>
  <dcterms:created xsi:type="dcterms:W3CDTF">2019-03-20T16:43:08Z</dcterms:created>
  <dcterms:modified xsi:type="dcterms:W3CDTF">2020-08-05T22:02:45Z</dcterms:modified>
</cp:coreProperties>
</file>