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78" r:id="rId2"/>
  </p:sldMasterIdLst>
  <p:sldIdLst>
    <p:sldId id="257" r:id="rId3"/>
    <p:sldId id="261"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4AAD-201D-4A4E-9858-DF815932707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93F74-AB47-4AD0-B9D5-CA69E25E15AA}" type="slidenum">
              <a:rPr lang="en-US" smtClean="0"/>
              <a:t>‹#›</a:t>
            </a:fld>
            <a:endParaRPr lang="en-US"/>
          </a:p>
        </p:txBody>
      </p:sp>
    </p:spTree>
    <p:extLst>
      <p:ext uri="{BB962C8B-B14F-4D97-AF65-F5344CB8AC3E}">
        <p14:creationId xmlns:p14="http://schemas.microsoft.com/office/powerpoint/2010/main" val="58569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4AAD-201D-4A4E-9858-DF8159327078}"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93F74-AB47-4AD0-B9D5-CA69E25E15AA}" type="slidenum">
              <a:rPr lang="en-US" smtClean="0"/>
              <a:t>‹#›</a:t>
            </a:fld>
            <a:endParaRPr lang="en-US"/>
          </a:p>
        </p:txBody>
      </p:sp>
    </p:spTree>
    <p:extLst>
      <p:ext uri="{BB962C8B-B14F-4D97-AF65-F5344CB8AC3E}">
        <p14:creationId xmlns:p14="http://schemas.microsoft.com/office/powerpoint/2010/main" val="374898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0FC8B4-5529-4E62-ACBA-0915ABB58735}"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DD6A1-4294-448D-9258-68FA285CAB53}" type="slidenum">
              <a:rPr lang="en-US" smtClean="0"/>
              <a:t>‹#›</a:t>
            </a:fld>
            <a:endParaRPr lang="en-US"/>
          </a:p>
        </p:txBody>
      </p:sp>
    </p:spTree>
    <p:extLst>
      <p:ext uri="{BB962C8B-B14F-4D97-AF65-F5344CB8AC3E}">
        <p14:creationId xmlns:p14="http://schemas.microsoft.com/office/powerpoint/2010/main" val="1098224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2DB4AAD-201D-4A4E-9858-DF8159327078}" type="datetimeFigureOut">
              <a:rPr lang="en-US" smtClean="0"/>
              <a:t>6/9/2022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B393F74-AB47-4AD0-B9D5-CA69E25E15AA}" type="slidenum">
              <a:rPr lang="en-US" smtClean="0"/>
              <a:t>‹#›</a:t>
            </a:fld>
            <a:endParaRPr lang="en-US"/>
          </a:p>
        </p:txBody>
      </p:sp>
    </p:spTree>
    <p:extLst>
      <p:ext uri="{BB962C8B-B14F-4D97-AF65-F5344CB8AC3E}">
        <p14:creationId xmlns:p14="http://schemas.microsoft.com/office/powerpoint/2010/main" val="2516640749"/>
      </p:ext>
    </p:extLst>
  </p:cSld>
  <p:clrMap bg1="dk1" tx1="lt1" bg2="dk2" tx2="lt2" accent1="accent1" accent2="accent2" accent3="accent3" accent4="accent4" accent5="accent5" accent6="accent6" hlink="hlink" folHlink="folHlink"/>
  <p:sldLayoutIdLst>
    <p:sldLayoutId id="2147483692" r:id="rId1"/>
    <p:sldLayoutId id="2147483691" r:id="rId2"/>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A20FC8B4-5529-4E62-ACBA-0915ABB58735}" type="datetimeFigureOut">
              <a:rPr lang="en-US" smtClean="0"/>
              <a:t>6/9/2022</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1DDD6A1-4294-448D-9258-68FA285CAB53}" type="slidenum">
              <a:rPr lang="en-US" smtClean="0"/>
              <a:t>‹#›</a:t>
            </a:fld>
            <a:endParaRPr lang="en-US"/>
          </a:p>
        </p:txBody>
      </p:sp>
    </p:spTree>
    <p:extLst>
      <p:ext uri="{BB962C8B-B14F-4D97-AF65-F5344CB8AC3E}">
        <p14:creationId xmlns:p14="http://schemas.microsoft.com/office/powerpoint/2010/main" val="3212011202"/>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file:///C:\Users\dlars\Documents\ISI%20National\Strategic%20Plans\Global%20Expansion\Global%20ISM%20database.xls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7B5E-09BE-4CD0-8346-1CDAC38E1836}"/>
              </a:ext>
            </a:extLst>
          </p:cNvPr>
          <p:cNvSpPr>
            <a:spLocks noGrp="1"/>
          </p:cNvSpPr>
          <p:nvPr>
            <p:ph type="ctrTitle"/>
          </p:nvPr>
        </p:nvSpPr>
        <p:spPr/>
        <p:txBody>
          <a:bodyPr/>
          <a:lstStyle/>
          <a:p>
            <a:r>
              <a:rPr lang="en-US" sz="6000" dirty="0"/>
              <a:t>GLOBAL REACH</a:t>
            </a:r>
            <a:br>
              <a:rPr lang="en-US" dirty="0"/>
            </a:br>
            <a:r>
              <a:rPr lang="en-US" sz="3600" dirty="0"/>
              <a:t>Ministry Plan Update</a:t>
            </a:r>
          </a:p>
        </p:txBody>
      </p:sp>
      <p:sp>
        <p:nvSpPr>
          <p:cNvPr id="3" name="Subtitle 2">
            <a:extLst>
              <a:ext uri="{FF2B5EF4-FFF2-40B4-BE49-F238E27FC236}">
                <a16:creationId xmlns:a16="http://schemas.microsoft.com/office/drawing/2014/main" id="{E1BD190E-5EA9-4F33-BBF4-B47AB5886306}"/>
              </a:ext>
            </a:extLst>
          </p:cNvPr>
          <p:cNvSpPr>
            <a:spLocks noGrp="1"/>
          </p:cNvSpPr>
          <p:nvPr>
            <p:ph type="subTitle" idx="1"/>
          </p:nvPr>
        </p:nvSpPr>
        <p:spPr/>
        <p:txBody>
          <a:bodyPr/>
          <a:lstStyle/>
          <a:p>
            <a:r>
              <a:rPr lang="en-US" dirty="0"/>
              <a:t>Management training</a:t>
            </a:r>
          </a:p>
          <a:p>
            <a:r>
              <a:rPr lang="en-US" dirty="0"/>
              <a:t>June 25, 2022</a:t>
            </a:r>
          </a:p>
        </p:txBody>
      </p:sp>
      <p:pic>
        <p:nvPicPr>
          <p:cNvPr id="4" name="Picture 2" descr="World Globe For Kids, Students, Teachers, Geography Classrooms (spinning, 8  Inch) : Target">
            <a:extLst>
              <a:ext uri="{FF2B5EF4-FFF2-40B4-BE49-F238E27FC236}">
                <a16:creationId xmlns:a16="http://schemas.microsoft.com/office/drawing/2014/main" id="{C042B081-9F06-46F1-58BC-6BAE4457F6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437" y="395558"/>
            <a:ext cx="256032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5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B6D67-297F-497C-887B-79A8E773F81C}"/>
              </a:ext>
            </a:extLst>
          </p:cNvPr>
          <p:cNvSpPr>
            <a:spLocks noGrp="1"/>
          </p:cNvSpPr>
          <p:nvPr>
            <p:ph type="title"/>
          </p:nvPr>
        </p:nvSpPr>
        <p:spPr>
          <a:xfrm>
            <a:off x="1451579" y="1091821"/>
            <a:ext cx="9603275" cy="761933"/>
          </a:xfrm>
        </p:spPr>
        <p:txBody>
          <a:bodyPr/>
          <a:lstStyle/>
          <a:p>
            <a:r>
              <a:rPr lang="en-US" sz="4000" dirty="0"/>
              <a:t>Introduction</a:t>
            </a:r>
            <a:br>
              <a:rPr lang="en-US" sz="4000" dirty="0"/>
            </a:br>
            <a:r>
              <a:rPr lang="en-US" sz="2800" dirty="0"/>
              <a:t>What is it?</a:t>
            </a:r>
          </a:p>
        </p:txBody>
      </p:sp>
      <p:sp>
        <p:nvSpPr>
          <p:cNvPr id="3" name="Content Placeholder 2">
            <a:extLst>
              <a:ext uri="{FF2B5EF4-FFF2-40B4-BE49-F238E27FC236}">
                <a16:creationId xmlns:a16="http://schemas.microsoft.com/office/drawing/2014/main" id="{D0D076ED-4AAF-4EE7-AC89-BC963DFD10ED}"/>
              </a:ext>
            </a:extLst>
          </p:cNvPr>
          <p:cNvSpPr>
            <a:spLocks noGrp="1"/>
          </p:cNvSpPr>
          <p:nvPr>
            <p:ph idx="1"/>
          </p:nvPr>
        </p:nvSpPr>
        <p:spPr>
          <a:xfrm>
            <a:off x="503692" y="2322317"/>
            <a:ext cx="10823949" cy="4046952"/>
          </a:xfrm>
        </p:spPr>
        <p:txBody>
          <a:bodyPr>
            <a:normAutofit/>
          </a:bodyPr>
          <a:lstStyle/>
          <a:p>
            <a:pPr marL="0" indent="0">
              <a:buNone/>
            </a:pPr>
            <a:endParaRPr lang="en-US" sz="2400" dirty="0">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Global Reach involves potential expansion to minister to international students studying in other countries besides the US.   </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This could involve both starting new ministry overseas and collaborating with existing ISM ministries.  </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Global reach has some intersection with returnee follow-up (returnee networks could help ISI expand ISM abroad), but the difference is that returnee follow-up relates to maximizing the impact of returnees from our US-based ministry, whereas Global reach involves expanding our ISM reach overseas.</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5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58D6-5DE9-E21F-959B-DD0DA5B3ECF5}"/>
              </a:ext>
            </a:extLst>
          </p:cNvPr>
          <p:cNvSpPr>
            <a:spLocks noGrp="1"/>
          </p:cNvSpPr>
          <p:nvPr>
            <p:ph type="title"/>
          </p:nvPr>
        </p:nvSpPr>
        <p:spPr/>
        <p:txBody>
          <a:bodyPr/>
          <a:lstStyle/>
          <a:p>
            <a:r>
              <a:rPr lang="en-US" dirty="0"/>
              <a:t>Should ISI do this?</a:t>
            </a:r>
          </a:p>
        </p:txBody>
      </p:sp>
      <p:sp>
        <p:nvSpPr>
          <p:cNvPr id="3" name="Content Placeholder 2">
            <a:extLst>
              <a:ext uri="{FF2B5EF4-FFF2-40B4-BE49-F238E27FC236}">
                <a16:creationId xmlns:a16="http://schemas.microsoft.com/office/drawing/2014/main" id="{B56DF0A0-DA2C-154E-3422-1FCFBAEE10C7}"/>
              </a:ext>
            </a:extLst>
          </p:cNvPr>
          <p:cNvSpPr>
            <a:spLocks noGrp="1"/>
          </p:cNvSpPr>
          <p:nvPr>
            <p:ph idx="1"/>
          </p:nvPr>
        </p:nvSpPr>
        <p:spPr>
          <a:xfrm>
            <a:off x="881999" y="2617147"/>
            <a:ext cx="9831493" cy="3906482"/>
          </a:xfrm>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Arial" panose="020B0604020202020204" pitchFamily="34" charset="0"/>
              </a:rPr>
              <a:t>1) Does it connect with ISI Vision / Mission?</a:t>
            </a:r>
          </a:p>
          <a:p>
            <a:r>
              <a:rPr lang="en-US" sz="1800" dirty="0">
                <a:effectLst/>
                <a:latin typeface="Calibri" panose="020F0502020204030204" pitchFamily="34" charset="0"/>
                <a:ea typeface="Calibri" panose="020F0502020204030204" pitchFamily="34" charset="0"/>
                <a:cs typeface="Arial" panose="020B0604020202020204" pitchFamily="34" charset="0"/>
              </a:rPr>
              <a:t>ISI exists to share Christ’s love with international students in cooperation with the local church and others.  Although ISI was started with a focus on reaching international students in the US, the mission statement does not limit ISI’s scope.  </a:t>
            </a:r>
          </a:p>
          <a:p>
            <a:pPr marL="0" indent="0">
              <a:buNone/>
            </a:pPr>
            <a:r>
              <a:rPr lang="en-US" sz="2400" dirty="0">
                <a:effectLst/>
                <a:latin typeface="Calibri" panose="020F0502020204030204" pitchFamily="34" charset="0"/>
                <a:ea typeface="Calibri" panose="020F0502020204030204" pitchFamily="34" charset="0"/>
                <a:cs typeface="Arial" panose="020B0604020202020204" pitchFamily="34" charset="0"/>
              </a:rPr>
              <a:t>2) Is there a compelling need?</a:t>
            </a:r>
          </a:p>
          <a:p>
            <a:r>
              <a:rPr lang="en-US" sz="1800" dirty="0">
                <a:effectLst/>
                <a:latin typeface="Calibri" panose="020F0502020204030204" pitchFamily="34" charset="0"/>
                <a:ea typeface="Calibri" panose="020F0502020204030204" pitchFamily="34" charset="0"/>
                <a:cs typeface="Arial" panose="020B0604020202020204" pitchFamily="34" charset="0"/>
              </a:rPr>
              <a:t>Globally, there are nearly 7 million international students, of which about 1 million are in the US (about 14%).  That means about 86% (and possibly trending higher) of the world’s international students do </a:t>
            </a:r>
            <a:r>
              <a:rPr lang="en-US" sz="1800" i="1" dirty="0">
                <a:effectLst/>
                <a:latin typeface="Calibri" panose="020F0502020204030204" pitchFamily="34" charset="0"/>
                <a:ea typeface="Calibri" panose="020F0502020204030204" pitchFamily="34" charset="0"/>
                <a:cs typeface="Arial" panose="020B0604020202020204" pitchFamily="34" charset="0"/>
              </a:rPr>
              <a:t>not</a:t>
            </a:r>
            <a:r>
              <a:rPr lang="en-US" sz="1800" dirty="0">
                <a:effectLst/>
                <a:latin typeface="Calibri" panose="020F0502020204030204" pitchFamily="34" charset="0"/>
                <a:ea typeface="Calibri" panose="020F0502020204030204" pitchFamily="34" charset="0"/>
                <a:cs typeface="Arial" panose="020B0604020202020204" pitchFamily="34" charset="0"/>
              </a:rPr>
              <a:t> study in the US.  </a:t>
            </a:r>
            <a:r>
              <a:rPr lang="en-US" dirty="0">
                <a:solidFill>
                  <a:srgbClr val="002060"/>
                </a:solidFill>
                <a:latin typeface="Calibri" panose="020F0502020204030204" pitchFamily="34" charset="0"/>
                <a:ea typeface="Calibri" panose="020F0502020204030204" pitchFamily="34" charset="0"/>
                <a:cs typeface="Arial" panose="020B0604020202020204" pitchFamily="34" charset="0"/>
                <a:hlinkClick r:id="rId2" action="ppaction://hlinkfile">
                  <a:extLst>
                    <a:ext uri="{A12FA001-AC4F-418D-AE19-62706E023703}">
                      <ahyp:hlinkClr xmlns:ahyp="http://schemas.microsoft.com/office/drawing/2018/hyperlinkcolor" val="tx"/>
                    </a:ext>
                  </a:extLst>
                </a:hlinkClick>
              </a:rPr>
              <a:t>ISM Global Database</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Calibri" panose="020F0502020204030204" pitchFamily="34" charset="0"/>
                <a:ea typeface="Calibri" panose="020F0502020204030204" pitchFamily="34" charset="0"/>
                <a:cs typeface="Arial" panose="020B0604020202020204" pitchFamily="34" charset="0"/>
              </a:rPr>
              <a:t>There are others doing ISM globally but international students in other countries are vastly underserved compared to international students in the US (see ratio of ISM staff to # internationals in database).</a:t>
            </a:r>
          </a:p>
          <a:p>
            <a:endParaRPr lang="en-US" dirty="0"/>
          </a:p>
        </p:txBody>
      </p:sp>
    </p:spTree>
    <p:extLst>
      <p:ext uri="{BB962C8B-B14F-4D97-AF65-F5344CB8AC3E}">
        <p14:creationId xmlns:p14="http://schemas.microsoft.com/office/powerpoint/2010/main" val="41963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C5E9-2AB4-D204-E049-E516F9C31DA2}"/>
              </a:ext>
            </a:extLst>
          </p:cNvPr>
          <p:cNvSpPr>
            <a:spLocks noGrp="1"/>
          </p:cNvSpPr>
          <p:nvPr>
            <p:ph type="title"/>
          </p:nvPr>
        </p:nvSpPr>
        <p:spPr/>
        <p:txBody>
          <a:bodyPr/>
          <a:lstStyle/>
          <a:p>
            <a:r>
              <a:rPr lang="en-US" dirty="0"/>
              <a:t>Should ISI do this?</a:t>
            </a:r>
          </a:p>
        </p:txBody>
      </p:sp>
      <p:sp>
        <p:nvSpPr>
          <p:cNvPr id="3" name="Content Placeholder 2">
            <a:extLst>
              <a:ext uri="{FF2B5EF4-FFF2-40B4-BE49-F238E27FC236}">
                <a16:creationId xmlns:a16="http://schemas.microsoft.com/office/drawing/2014/main" id="{83D75773-B98F-2340-E305-E502705DB314}"/>
              </a:ext>
            </a:extLst>
          </p:cNvPr>
          <p:cNvSpPr>
            <a:spLocks noGrp="1"/>
          </p:cNvSpPr>
          <p:nvPr>
            <p:ph idx="1"/>
          </p:nvPr>
        </p:nvSpPr>
        <p:spPr>
          <a:xfrm>
            <a:off x="1154955" y="2603500"/>
            <a:ext cx="6801690" cy="3770004"/>
          </a:xfrm>
        </p:spPr>
        <p:txBody>
          <a:bodyPr/>
          <a:lstStyle/>
          <a:p>
            <a:pPr marL="0" indent="0">
              <a:buNone/>
            </a:pPr>
            <a:r>
              <a:rPr lang="en-US" sz="2400" dirty="0">
                <a:effectLst/>
                <a:latin typeface="Calibri" panose="020F0502020204030204" pitchFamily="34" charset="0"/>
                <a:ea typeface="Calibri" panose="020F0502020204030204" pitchFamily="34" charset="0"/>
                <a:cs typeface="Arial" panose="020B0604020202020204" pitchFamily="34" charset="0"/>
              </a:rPr>
              <a:t>3) Has ISI done anything like this before?</a:t>
            </a:r>
          </a:p>
          <a:p>
            <a:r>
              <a:rPr lang="en-US" sz="1800" dirty="0">
                <a:effectLst/>
                <a:latin typeface="Calibri" panose="020F0502020204030204" pitchFamily="34" charset="0"/>
                <a:ea typeface="Calibri" panose="020F0502020204030204" pitchFamily="34" charset="0"/>
                <a:cs typeface="Arial" panose="020B0604020202020204" pitchFamily="34" charset="0"/>
              </a:rPr>
              <a:t>ISI has started two overseas ministries in the past, but they have become independent (both in the mid-1980s during Hal Guffey era).</a:t>
            </a:r>
          </a:p>
          <a:p>
            <a:pPr marL="0" indent="0">
              <a:buNone/>
            </a:pPr>
            <a:r>
              <a:rPr lang="en-US" dirty="0">
                <a:latin typeface="Calibri" panose="020F0502020204030204" pitchFamily="34" charset="0"/>
                <a:cs typeface="Calibri" panose="020F0502020204030204" pitchFamily="34" charset="0"/>
              </a:rPr>
              <a:t>a.   </a:t>
            </a:r>
            <a:r>
              <a:rPr lang="en-US" sz="2200" dirty="0">
                <a:latin typeface="Calibri" panose="020F0502020204030204" pitchFamily="34" charset="0"/>
                <a:cs typeface="Calibri" panose="020F0502020204030204" pitchFamily="34" charset="0"/>
              </a:rPr>
              <a:t>International Student Ministries of Canada (ISMC).  </a:t>
            </a:r>
          </a:p>
          <a:p>
            <a:r>
              <a:rPr lang="en-US" dirty="0">
                <a:latin typeface="Calibri" panose="020F0502020204030204" pitchFamily="34" charset="0"/>
                <a:cs typeface="Calibri" panose="020F0502020204030204" pitchFamily="34" charset="0"/>
              </a:rPr>
              <a:t>Rob Marvin the first Field Director</a:t>
            </a:r>
          </a:p>
          <a:p>
            <a:pPr marL="0" indent="0">
              <a:buNone/>
            </a:pPr>
            <a:r>
              <a:rPr lang="en-US" dirty="0">
                <a:latin typeface="Calibri" panose="020F0502020204030204" pitchFamily="34" charset="0"/>
                <a:cs typeface="Calibri" panose="020F0502020204030204" pitchFamily="34" charset="0"/>
              </a:rPr>
              <a:t>b.   </a:t>
            </a:r>
            <a:r>
              <a:rPr lang="en-US" sz="2200" dirty="0">
                <a:latin typeface="Calibri" panose="020F0502020204030204" pitchFamily="34" charset="0"/>
                <a:cs typeface="Calibri" panose="020F0502020204030204" pitchFamily="34" charset="0"/>
              </a:rPr>
              <a:t>Friends International (UK).  </a:t>
            </a:r>
          </a:p>
          <a:p>
            <a:r>
              <a:rPr lang="en-US" dirty="0">
                <a:latin typeface="Calibri" panose="020F0502020204030204" pitchFamily="34" charset="0"/>
                <a:cs typeface="Calibri" panose="020F0502020204030204" pitchFamily="34" charset="0"/>
              </a:rPr>
              <a:t>Started by Max and Pat Kershaw.</a:t>
            </a:r>
          </a:p>
          <a:p>
            <a:endParaRPr lang="en-US" b="1" dirty="0"/>
          </a:p>
        </p:txBody>
      </p:sp>
      <p:pic>
        <p:nvPicPr>
          <p:cNvPr id="3074" name="Picture 2">
            <a:extLst>
              <a:ext uri="{FF2B5EF4-FFF2-40B4-BE49-F238E27FC236}">
                <a16:creationId xmlns:a16="http://schemas.microsoft.com/office/drawing/2014/main" id="{6FD368F1-56AF-254D-3796-B278A3152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896" y="2603500"/>
            <a:ext cx="310316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iends International">
            <a:extLst>
              <a:ext uri="{FF2B5EF4-FFF2-40B4-BE49-F238E27FC236}">
                <a16:creationId xmlns:a16="http://schemas.microsoft.com/office/drawing/2014/main" id="{6CA42EB9-9AE0-898F-7C43-AF57ECCEA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919" y="4155743"/>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EB0B8CA1-5DC1-E167-69AD-43472D678C71}"/>
              </a:ext>
            </a:extLst>
          </p:cNvPr>
          <p:cNvPicPr>
            <a:picLocks noChangeAspect="1"/>
          </p:cNvPicPr>
          <p:nvPr/>
        </p:nvPicPr>
        <p:blipFill rotWithShape="1">
          <a:blip r:embed="rId4">
            <a:extLst>
              <a:ext uri="{28A0092B-C50C-407E-A947-70E740481C1C}">
                <a14:useLocalDpi xmlns:a14="http://schemas.microsoft.com/office/drawing/2010/main" val="0"/>
              </a:ext>
            </a:extLst>
          </a:blip>
          <a:srcRect l="3758" t="34128" r="57039" b="29108"/>
          <a:stretch/>
        </p:blipFill>
        <p:spPr>
          <a:xfrm>
            <a:off x="5549673" y="4488502"/>
            <a:ext cx="1630732" cy="2103120"/>
          </a:xfrm>
          <a:prstGeom prst="rect">
            <a:avLst/>
          </a:prstGeom>
        </p:spPr>
      </p:pic>
    </p:spTree>
    <p:extLst>
      <p:ext uri="{BB962C8B-B14F-4D97-AF65-F5344CB8AC3E}">
        <p14:creationId xmlns:p14="http://schemas.microsoft.com/office/powerpoint/2010/main" val="215941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674C-1D65-7095-131E-7768545D5C2B}"/>
              </a:ext>
            </a:extLst>
          </p:cNvPr>
          <p:cNvSpPr>
            <a:spLocks noGrp="1"/>
          </p:cNvSpPr>
          <p:nvPr>
            <p:ph type="title"/>
          </p:nvPr>
        </p:nvSpPr>
        <p:spPr/>
        <p:txBody>
          <a:bodyPr/>
          <a:lstStyle/>
          <a:p>
            <a:r>
              <a:rPr lang="en-US" dirty="0"/>
              <a:t>Should ISI do this?</a:t>
            </a:r>
          </a:p>
        </p:txBody>
      </p:sp>
      <p:sp>
        <p:nvSpPr>
          <p:cNvPr id="3" name="Content Placeholder 2">
            <a:extLst>
              <a:ext uri="{FF2B5EF4-FFF2-40B4-BE49-F238E27FC236}">
                <a16:creationId xmlns:a16="http://schemas.microsoft.com/office/drawing/2014/main" id="{9521EEA8-DAF3-A432-A729-A2056455DA2B}"/>
              </a:ext>
            </a:extLst>
          </p:cNvPr>
          <p:cNvSpPr>
            <a:spLocks noGrp="1"/>
          </p:cNvSpPr>
          <p:nvPr>
            <p:ph idx="1"/>
          </p:nvPr>
        </p:nvSpPr>
        <p:spPr>
          <a:xfrm>
            <a:off x="1004829" y="2467023"/>
            <a:ext cx="5737164" cy="3933778"/>
          </a:xfrm>
        </p:spPr>
        <p:txBody>
          <a:bodyPr>
            <a:normAutofit/>
          </a:bodyPr>
          <a:lstStyle/>
          <a:p>
            <a:pPr marL="0" indent="0">
              <a:buNone/>
            </a:pPr>
            <a:r>
              <a:rPr lang="en-US" sz="2400" dirty="0">
                <a:effectLst/>
                <a:latin typeface="Calibri" panose="020F0502020204030204" pitchFamily="34" charset="0"/>
                <a:ea typeface="Calibri" panose="020F0502020204030204" pitchFamily="34" charset="0"/>
                <a:cs typeface="Arial" panose="020B0604020202020204" pitchFamily="34" charset="0"/>
              </a:rPr>
              <a:t>4) How was the decision made to pursue this as an ISI initiative?</a:t>
            </a:r>
          </a:p>
          <a:p>
            <a:r>
              <a:rPr lang="en-US" sz="1800" dirty="0">
                <a:effectLst/>
                <a:latin typeface="Calibri" panose="020F0502020204030204" pitchFamily="34" charset="0"/>
                <a:ea typeface="Calibri" panose="020F0502020204030204" pitchFamily="34" charset="0"/>
                <a:cs typeface="Arial" panose="020B0604020202020204" pitchFamily="34" charset="0"/>
              </a:rPr>
              <a:t>It started with vision from Seng—expanding the tents.</a:t>
            </a:r>
          </a:p>
          <a:p>
            <a:r>
              <a:rPr lang="en-US" dirty="0">
                <a:latin typeface="Calibri" panose="020F0502020204030204" pitchFamily="34" charset="0"/>
                <a:cs typeface="Calibri" panose="020F0502020204030204" pitchFamily="34" charset="0"/>
              </a:rPr>
              <a:t>Global Committee formed as part of the Ministry Plan development.</a:t>
            </a:r>
          </a:p>
          <a:p>
            <a:r>
              <a:rPr lang="en-US" sz="1800" dirty="0">
                <a:effectLst/>
                <a:latin typeface="Calibri" panose="020F0502020204030204" pitchFamily="34" charset="0"/>
                <a:ea typeface="Calibri" panose="020F0502020204030204" pitchFamily="34" charset="0"/>
                <a:cs typeface="Arial" panose="020B0604020202020204" pitchFamily="34" charset="0"/>
              </a:rPr>
              <a:t>The conclusion of this committee was that the time seems right for ISI to take a greater role in ISM globally, if we do so in collaboration with the existing ISM global network</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and with a servant-heart and humble attitude that promotes a locally led, resourced and growing effort.</a:t>
            </a:r>
          </a:p>
          <a:p>
            <a:endParaRPr lang="en-US" dirty="0">
              <a:latin typeface="Calibri" panose="020F0502020204030204" pitchFamily="34" charset="0"/>
              <a:cs typeface="Calibri" panose="020F0502020204030204" pitchFamily="34" charset="0"/>
            </a:endParaRPr>
          </a:p>
        </p:txBody>
      </p:sp>
      <p:pic>
        <p:nvPicPr>
          <p:cNvPr id="1026" name="Picture 2" descr="Enlarge the Place of Your Tent — Cassia Elder">
            <a:extLst>
              <a:ext uri="{FF2B5EF4-FFF2-40B4-BE49-F238E27FC236}">
                <a16:creationId xmlns:a16="http://schemas.microsoft.com/office/drawing/2014/main" id="{F3417F97-FAA7-6858-0A1F-1F3AAF5F8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684" y="2468881"/>
            <a:ext cx="4690083"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5DCA1-BBED-2EB8-519E-659E4AF558AA}"/>
              </a:ext>
            </a:extLst>
          </p:cNvPr>
          <p:cNvSpPr>
            <a:spLocks noGrp="1"/>
          </p:cNvSpPr>
          <p:nvPr>
            <p:ph type="title"/>
          </p:nvPr>
        </p:nvSpPr>
        <p:spPr/>
        <p:txBody>
          <a:bodyPr/>
          <a:lstStyle/>
          <a:p>
            <a:r>
              <a:rPr lang="en-US" dirty="0"/>
              <a:t>Should ISI do this?</a:t>
            </a:r>
          </a:p>
        </p:txBody>
      </p:sp>
      <p:sp>
        <p:nvSpPr>
          <p:cNvPr id="3" name="Content Placeholder 2">
            <a:extLst>
              <a:ext uri="{FF2B5EF4-FFF2-40B4-BE49-F238E27FC236}">
                <a16:creationId xmlns:a16="http://schemas.microsoft.com/office/drawing/2014/main" id="{42A3554F-AD91-138A-F8A8-AB0A556E05DD}"/>
              </a:ext>
            </a:extLst>
          </p:cNvPr>
          <p:cNvSpPr>
            <a:spLocks noGrp="1"/>
          </p:cNvSpPr>
          <p:nvPr>
            <p:ph idx="1"/>
          </p:nvPr>
        </p:nvSpPr>
        <p:spPr>
          <a:xfrm>
            <a:off x="1154955" y="2603500"/>
            <a:ext cx="9967970" cy="1995796"/>
          </a:xfrm>
        </p:spPr>
        <p:txBody>
          <a:bodyPr/>
          <a:lstStyle/>
          <a:p>
            <a:pPr marL="0" indent="0">
              <a:buNone/>
            </a:pPr>
            <a:r>
              <a:rPr lang="en-US" sz="2400" dirty="0">
                <a:effectLst/>
                <a:latin typeface="Calibri" panose="020F0502020204030204" pitchFamily="34" charset="0"/>
                <a:ea typeface="Calibri" panose="020F0502020204030204" pitchFamily="34" charset="0"/>
                <a:cs typeface="Arial" panose="020B0604020202020204" pitchFamily="34" charset="0"/>
              </a:rPr>
              <a:t>5) What about others doing Global ISM?</a:t>
            </a:r>
          </a:p>
          <a:p>
            <a:r>
              <a:rPr lang="en-US" sz="1800" dirty="0">
                <a:effectLst/>
                <a:latin typeface="Calibri" panose="020F0502020204030204" pitchFamily="34" charset="0"/>
                <a:ea typeface="Calibri" panose="020F0502020204030204" pitchFamily="34" charset="0"/>
                <a:cs typeface="Arial" panose="020B0604020202020204" pitchFamily="34" charset="0"/>
              </a:rPr>
              <a:t>Where other ISMs exist, ISI would seek to be a strategic partner, strengthening and supplementing existing efforts rather than competing with them.  Where ISM is lacking or minimal, ISI could establish new ministry initiatives to reach international student populations that are unreached or under-served.  </a:t>
            </a:r>
          </a:p>
          <a:p>
            <a:pPr marL="0" indent="0">
              <a:buNone/>
            </a:pPr>
            <a:endParaRPr lang="en-US" dirty="0"/>
          </a:p>
        </p:txBody>
      </p:sp>
      <p:pic>
        <p:nvPicPr>
          <p:cNvPr id="2050" name="Picture 2" descr="IFES · International Fellowship of Evangelical Students">
            <a:extLst>
              <a:ext uri="{FF2B5EF4-FFF2-40B4-BE49-F238E27FC236}">
                <a16:creationId xmlns:a16="http://schemas.microsoft.com/office/drawing/2014/main" id="{8832BDD0-9BC2-DBCC-7A54-E0184EB3F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14" y="4419458"/>
            <a:ext cx="1920240" cy="192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me - OMF (U.S.)">
            <a:extLst>
              <a:ext uri="{FF2B5EF4-FFF2-40B4-BE49-F238E27FC236}">
                <a16:creationId xmlns:a16="http://schemas.microsoft.com/office/drawing/2014/main" id="{B90D130A-4FE3-B04D-A37B-53B24653A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099" y="4328018"/>
            <a:ext cx="210312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Navigators (organization) - Wikipedia">
            <a:extLst>
              <a:ext uri="{FF2B5EF4-FFF2-40B4-BE49-F238E27FC236}">
                <a16:creationId xmlns:a16="http://schemas.microsoft.com/office/drawing/2014/main" id="{8A6A6E4A-6259-2463-FBFB-146A7F5A4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032" y="4419458"/>
            <a:ext cx="4728266" cy="192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5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A8BD-A1CF-6FEB-B623-7C8A7B195A73}"/>
              </a:ext>
            </a:extLst>
          </p:cNvPr>
          <p:cNvSpPr>
            <a:spLocks noGrp="1"/>
          </p:cNvSpPr>
          <p:nvPr>
            <p:ph type="title"/>
          </p:nvPr>
        </p:nvSpPr>
        <p:spPr/>
        <p:txBody>
          <a:bodyPr/>
          <a:lstStyle/>
          <a:p>
            <a:r>
              <a:rPr lang="en-US" dirty="0"/>
              <a:t>Who will spearhead this?</a:t>
            </a:r>
          </a:p>
        </p:txBody>
      </p:sp>
      <p:sp>
        <p:nvSpPr>
          <p:cNvPr id="3" name="Content Placeholder 2">
            <a:extLst>
              <a:ext uri="{FF2B5EF4-FFF2-40B4-BE49-F238E27FC236}">
                <a16:creationId xmlns:a16="http://schemas.microsoft.com/office/drawing/2014/main" id="{7E062270-53AA-FA04-242F-68AEF0E48FD1}"/>
              </a:ext>
            </a:extLst>
          </p:cNvPr>
          <p:cNvSpPr>
            <a:spLocks noGrp="1"/>
          </p:cNvSpPr>
          <p:nvPr>
            <p:ph idx="1"/>
          </p:nvPr>
        </p:nvSpPr>
        <p:spPr/>
        <p:txBody>
          <a:bodyPr/>
          <a:lstStyle/>
          <a:p>
            <a:r>
              <a:rPr lang="en-US" sz="2000" dirty="0">
                <a:latin typeface="Calibri" panose="020F0502020204030204" pitchFamily="34" charset="0"/>
                <a:ea typeface="Calibri" panose="020F0502020204030204" pitchFamily="34" charset="0"/>
                <a:cs typeface="Arial" panose="020B0604020202020204" pitchFamily="34" charset="0"/>
              </a:rPr>
              <a:t>T</a:t>
            </a:r>
            <a:r>
              <a:rPr lang="en-US" sz="2000" dirty="0">
                <a:effectLst/>
                <a:latin typeface="Calibri" panose="020F0502020204030204" pitchFamily="34" charset="0"/>
                <a:ea typeface="Calibri" panose="020F0502020204030204" pitchFamily="34" charset="0"/>
                <a:cs typeface="Arial" panose="020B0604020202020204" pitchFamily="34" charset="0"/>
              </a:rPr>
              <a:t>he Global Committee recommended that ISI hire a full-time person dedicated to overseeing both Global Reach and Returnee Follow-up.</a:t>
            </a:r>
          </a:p>
          <a:p>
            <a:pPr marL="0" indent="0">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098" name="Picture 2" descr="World Globe For Kids, Students, Teachers, Geography Classrooms (spinning, 8  Inch) : Target">
            <a:extLst>
              <a:ext uri="{FF2B5EF4-FFF2-40B4-BE49-F238E27FC236}">
                <a16:creationId xmlns:a16="http://schemas.microsoft.com/office/drawing/2014/main" id="{5EC2AA5F-6D50-CBBF-03DF-A3828E8E52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099" y="3916680"/>
            <a:ext cx="256032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85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DEA6-A0C9-8199-69CA-427D6CCD98F7}"/>
              </a:ext>
            </a:extLst>
          </p:cNvPr>
          <p:cNvSpPr>
            <a:spLocks noGrp="1"/>
          </p:cNvSpPr>
          <p:nvPr>
            <p:ph type="title"/>
          </p:nvPr>
        </p:nvSpPr>
        <p:spPr/>
        <p:txBody>
          <a:bodyPr/>
          <a:lstStyle/>
          <a:p>
            <a:r>
              <a:rPr lang="en-US" dirty="0"/>
              <a:t>How to do it?</a:t>
            </a:r>
          </a:p>
        </p:txBody>
      </p:sp>
      <p:sp>
        <p:nvSpPr>
          <p:cNvPr id="3" name="Content Placeholder 2">
            <a:extLst>
              <a:ext uri="{FF2B5EF4-FFF2-40B4-BE49-F238E27FC236}">
                <a16:creationId xmlns:a16="http://schemas.microsoft.com/office/drawing/2014/main" id="{70759B48-AF32-6727-A5B1-FCFE1A01D97A}"/>
              </a:ext>
            </a:extLst>
          </p:cNvPr>
          <p:cNvSpPr>
            <a:spLocks noGrp="1"/>
          </p:cNvSpPr>
          <p:nvPr>
            <p:ph idx="1"/>
          </p:nvPr>
        </p:nvSpPr>
        <p:spPr>
          <a:xfrm>
            <a:off x="1154953" y="2468032"/>
            <a:ext cx="9831494" cy="3416300"/>
          </a:xfrm>
        </p:spPr>
        <p:txBody>
          <a:bodyPr>
            <a:normAutofit/>
          </a:bodyPr>
          <a:lstStyle/>
          <a:p>
            <a:pPr>
              <a:buFont typeface="+mj-lt"/>
              <a:buAutoNum type="arabicPeriod"/>
            </a:pPr>
            <a:r>
              <a:rPr lang="en-US" sz="2200" dirty="0">
                <a:latin typeface="Calibri" panose="020F0502020204030204" pitchFamily="34" charset="0"/>
                <a:ea typeface="Calibri" panose="020F0502020204030204" pitchFamily="34" charset="0"/>
                <a:cs typeface="Arial" panose="020B0604020202020204" pitchFamily="34" charset="0"/>
              </a:rPr>
              <a:t>In several key countries: </a:t>
            </a:r>
            <a:r>
              <a:rPr lang="en-US" sz="2200" dirty="0">
                <a:latin typeface="Calibri" panose="020F0502020204030204" pitchFamily="34" charset="0"/>
                <a:ea typeface="Calibri" panose="020F0502020204030204" pitchFamily="34" charset="0"/>
                <a:cs typeface="Calibri" panose="020F0502020204030204" pitchFamily="34" charset="0"/>
              </a:rPr>
              <a:t>evaluate the need, the interest, and the most appropriate model for ISI involvement (supplementing existing efforts or starting something new].  </a:t>
            </a:r>
            <a:r>
              <a:rPr lang="en-US" dirty="0">
                <a:latin typeface="Calibri" panose="020F0502020204030204" pitchFamily="34" charset="0"/>
                <a:ea typeface="Calibri" panose="020F0502020204030204" pitchFamily="34" charset="0"/>
                <a:cs typeface="Calibri" panose="020F0502020204030204" pitchFamily="34" charset="0"/>
              </a:rPr>
              <a:t>Where?  Countries with a high number of international students and a good number of ISI returnees, preferably where the language of instruction for International Students is English.</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2200" dirty="0">
                <a:latin typeface="Calibri" panose="020F0502020204030204" pitchFamily="34" charset="0"/>
                <a:ea typeface="Calibri" panose="020F0502020204030204" pitchFamily="34" charset="0"/>
                <a:cs typeface="Calibri" panose="020F0502020204030204" pitchFamily="34" charset="0"/>
              </a:rPr>
              <a:t>Based </a:t>
            </a:r>
            <a:r>
              <a:rPr lang="en-US" sz="2200" dirty="0">
                <a:effectLst/>
                <a:latin typeface="Calibri" panose="020F0502020204030204" pitchFamily="34" charset="0"/>
                <a:ea typeface="Calibri" panose="020F0502020204030204" pitchFamily="34" charset="0"/>
                <a:cs typeface="Calibri" panose="020F0502020204030204" pitchFamily="34" charset="0"/>
              </a:rPr>
              <a:t>on #1, prioritize efforts and begin to develop a plan for each country, in discussion with the key players mentioned above, including returnee networks.  </a:t>
            </a:r>
          </a:p>
        </p:txBody>
      </p:sp>
    </p:spTree>
    <p:extLst>
      <p:ext uri="{BB962C8B-B14F-4D97-AF65-F5344CB8AC3E}">
        <p14:creationId xmlns:p14="http://schemas.microsoft.com/office/powerpoint/2010/main" val="33670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109</TotalTime>
  <Words>593</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Calibri</vt:lpstr>
      <vt:lpstr>Century Gothic</vt:lpstr>
      <vt:lpstr>Wingdings 3</vt:lpstr>
      <vt:lpstr>Ion</vt:lpstr>
      <vt:lpstr>Ion Boardroom</vt:lpstr>
      <vt:lpstr>GLOBAL REACH Ministry Plan Update</vt:lpstr>
      <vt:lpstr>Introduction What is it?</vt:lpstr>
      <vt:lpstr>Should ISI do this?</vt:lpstr>
      <vt:lpstr>Should ISI do this?</vt:lpstr>
      <vt:lpstr>Should ISI do this?</vt:lpstr>
      <vt:lpstr>Should ISI do this?</vt:lpstr>
      <vt:lpstr>Who will spearhead this?</vt:lpstr>
      <vt:lpstr>How to do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REACH Ministry Plan Update</dc:title>
  <dc:creator>David Larson</dc:creator>
  <cp:lastModifiedBy>David Larson</cp:lastModifiedBy>
  <cp:revision>5</cp:revision>
  <dcterms:created xsi:type="dcterms:W3CDTF">2022-05-04T16:13:30Z</dcterms:created>
  <dcterms:modified xsi:type="dcterms:W3CDTF">2022-06-09T20:52:16Z</dcterms:modified>
</cp:coreProperties>
</file>