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50" d="100"/>
          <a:sy n="50" d="100"/>
        </p:scale>
        <p:origin x="86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3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58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49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4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739C-2A45-4970-AFC0-19F530C8A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1" y="1660650"/>
            <a:ext cx="5917677" cy="255475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STEP 2: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Gaining a biblical perspective</a:t>
            </a:r>
          </a:p>
        </p:txBody>
      </p:sp>
    </p:spTree>
    <p:extLst>
      <p:ext uri="{BB962C8B-B14F-4D97-AF65-F5344CB8AC3E}">
        <p14:creationId xmlns:p14="http://schemas.microsoft.com/office/powerpoint/2010/main" val="303804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6B2A-6727-4C90-989E-D850B31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F05B-D63A-4669-AB28-8E7A9D4A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84734" cy="4029586"/>
          </a:xfrm>
        </p:spPr>
        <p:txBody>
          <a:bodyPr>
            <a:normAutofit/>
          </a:bodyPr>
          <a:lstStyle/>
          <a:p>
            <a:r>
              <a:rPr lang="en-US" sz="2400" b="1" dirty="0"/>
              <a:t>Scripture is always our guide. But we must decide whether a given biblical passage is describing a past method God used to support His workers, one that would apply today, or a general principle.</a:t>
            </a:r>
          </a:p>
          <a:p>
            <a:r>
              <a:rPr lang="en-US" sz="2400" b="1" dirty="0"/>
              <a:t>Tithes paid to Levites </a:t>
            </a:r>
            <a:r>
              <a:rPr lang="en-US" b="1" dirty="0"/>
              <a:t>(</a:t>
            </a:r>
            <a:r>
              <a:rPr lang="en-US" b="1" dirty="0" err="1"/>
              <a:t>Num</a:t>
            </a:r>
            <a:r>
              <a:rPr lang="en-US" b="1" dirty="0"/>
              <a:t> 18:21, 31).</a:t>
            </a:r>
            <a:endParaRPr lang="en-US" sz="2400" b="1" dirty="0"/>
          </a:p>
          <a:p>
            <a:r>
              <a:rPr lang="en-US" sz="2400" b="1" dirty="0"/>
              <a:t>Paying church leaders </a:t>
            </a:r>
            <a:r>
              <a:rPr lang="en-US" b="1" dirty="0"/>
              <a:t>(1 Tim 5:17).</a:t>
            </a:r>
            <a:endParaRPr lang="en-US" sz="2400" b="1" dirty="0"/>
          </a:p>
          <a:p>
            <a:r>
              <a:rPr lang="en-US" sz="2400" b="1" dirty="0"/>
              <a:t>The worker is worthy of his wage </a:t>
            </a:r>
            <a:r>
              <a:rPr lang="en-US" b="1" dirty="0"/>
              <a:t>(1 Tim 5:18).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04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1D92-C6A1-4D2D-A92C-D42DF1EC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1" y="927099"/>
            <a:ext cx="6648784" cy="709865"/>
          </a:xfrm>
        </p:spPr>
        <p:txBody>
          <a:bodyPr/>
          <a:lstStyle/>
          <a:p>
            <a:r>
              <a:rPr lang="en-US" b="1" dirty="0"/>
              <a:t>Significant Old Testament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6BF1-1E5E-49B1-B7F0-FEE68103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6397140" cy="3530599"/>
          </a:xfrm>
        </p:spPr>
        <p:txBody>
          <a:bodyPr>
            <a:normAutofit/>
          </a:bodyPr>
          <a:lstStyle/>
          <a:p>
            <a:r>
              <a:rPr lang="en-US" sz="2400" b="1" dirty="0"/>
              <a:t>The Levites in the O.T. were ministry workers supported by God’s people.</a:t>
            </a:r>
          </a:p>
          <a:p>
            <a:r>
              <a:rPr lang="en-US" sz="2400" b="1" dirty="0"/>
              <a:t>The people gave to the LORD</a:t>
            </a:r>
            <a:r>
              <a:rPr lang="en-US" sz="2000" b="1" dirty="0"/>
              <a:t>,</a:t>
            </a:r>
            <a:r>
              <a:rPr lang="en-US" sz="2400" b="1" dirty="0"/>
              <a:t> and He gave the tithe to the Levites.</a:t>
            </a:r>
          </a:p>
          <a:p>
            <a:r>
              <a:rPr lang="en-US" sz="2400" b="1" dirty="0"/>
              <a:t>The Levites also gave back to the LORD</a:t>
            </a:r>
            <a:r>
              <a:rPr lang="en-US" sz="2000" b="1" dirty="0"/>
              <a:t>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95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D274-13AE-44A8-A98D-A3039B98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AE86D-E7AD-43FE-BF7F-F119B2E8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03618" cy="4044334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Lk 8:1-3—Jesus lived on the support of others. </a:t>
            </a:r>
          </a:p>
          <a:p>
            <a:r>
              <a:rPr lang="en-US" sz="2400" b="1" dirty="0"/>
              <a:t>Lk 10:7—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laborer is worthy of his wages. 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The Apostle Paul echoed this principle in 1 Cor 9:14—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preach the Gospel should receive their living from the Gospel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Phil 4:17—like Paul, we ask for support for the benefit of the giver.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1A586E-557F-4761-9B0C-3971AEBF60B2}"/>
              </a:ext>
            </a:extLst>
          </p:cNvPr>
          <p:cNvSpPr txBox="1"/>
          <p:nvPr/>
        </p:nvSpPr>
        <p:spPr>
          <a:xfrm>
            <a:off x="876300" y="965199"/>
            <a:ext cx="6593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Significant New Testament Ideas</a:t>
            </a:r>
          </a:p>
        </p:txBody>
      </p:sp>
    </p:spTree>
    <p:extLst>
      <p:ext uri="{BB962C8B-B14F-4D97-AF65-F5344CB8AC3E}">
        <p14:creationId xmlns:p14="http://schemas.microsoft.com/office/powerpoint/2010/main" val="5360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6F3A-E71A-4AB0-A1A5-B3291F02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Generous Biblical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AD61-E873-429E-9989-F94F8584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6660900" cy="353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 9</a:t>
            </a:r>
          </a:p>
          <a:p>
            <a:r>
              <a:rPr lang="en-US" sz="2400" b="1" dirty="0"/>
              <a:t>The principle of sowing and reaping</a:t>
            </a:r>
          </a:p>
          <a:p>
            <a:r>
              <a:rPr lang="en-US" sz="2400" b="1" dirty="0"/>
              <a:t>The principle of cheerfulness</a:t>
            </a:r>
          </a:p>
          <a:p>
            <a:r>
              <a:rPr lang="en-US" sz="2400" b="1" dirty="0"/>
              <a:t>The principle of God’s gracious re-supply.</a:t>
            </a:r>
          </a:p>
        </p:txBody>
      </p:sp>
    </p:spTree>
    <p:extLst>
      <p:ext uri="{BB962C8B-B14F-4D97-AF65-F5344CB8AC3E}">
        <p14:creationId xmlns:p14="http://schemas.microsoft.com/office/powerpoint/2010/main" val="16715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B110-ED5F-4F50-B637-EF04FFCC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4B65C-64F8-4E9B-98B5-8B07A7D2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848810" cy="4014838"/>
          </a:xfrm>
        </p:spPr>
        <p:txBody>
          <a:bodyPr>
            <a:normAutofit/>
          </a:bodyPr>
          <a:lstStyle/>
          <a:p>
            <a:r>
              <a:rPr lang="en-US" sz="2400" b="1" dirty="0"/>
              <a:t>Since the Bible does not give an example* of one person asking another person for ministry support, may we do this with God’s blessing?</a:t>
            </a:r>
          </a:p>
          <a:p>
            <a:r>
              <a:rPr lang="en-US" sz="2400" b="1" dirty="0"/>
              <a:t>George Müller’s conviction was: we may not.</a:t>
            </a:r>
          </a:p>
          <a:p>
            <a:r>
              <a:rPr lang="en-US" sz="2400" b="1" dirty="0"/>
              <a:t>Our conviction is: we may, based on the principle of 1 Cor 9:14.  </a:t>
            </a:r>
          </a:p>
          <a:p>
            <a:r>
              <a:rPr lang="en-US" sz="2400" b="1" dirty="0"/>
              <a:t>*See 1 Kings 17 for a possible example.  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38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513</TotalTime>
  <Words>280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STEP 2: Gaining a biblical perspective</vt:lpstr>
      <vt:lpstr>An important distinction</vt:lpstr>
      <vt:lpstr>Significant Old Testament Ideas</vt:lpstr>
      <vt:lpstr>  </vt:lpstr>
      <vt:lpstr>Generous Biblical Giving</vt:lpstr>
      <vt:lpstr>An Important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Gaining a biblical perspective</dc:title>
  <dc:creator>Jeff Townsend</dc:creator>
  <cp:lastModifiedBy>Mickie Charlier</cp:lastModifiedBy>
  <cp:revision>26</cp:revision>
  <dcterms:created xsi:type="dcterms:W3CDTF">2018-07-17T14:57:33Z</dcterms:created>
  <dcterms:modified xsi:type="dcterms:W3CDTF">2020-07-23T20:02:53Z</dcterms:modified>
</cp:coreProperties>
</file>