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handoutMasterIdLst>
    <p:handoutMasterId r:id="rId11"/>
  </p:handoutMasterIdLst>
  <p:sldIdLst>
    <p:sldId id="256" r:id="rId2"/>
    <p:sldId id="258" r:id="rId3"/>
    <p:sldId id="259" r:id="rId4"/>
    <p:sldId id="260" r:id="rId5"/>
    <p:sldId id="261" r:id="rId6"/>
    <p:sldId id="264" r:id="rId7"/>
    <p:sldId id="267" r:id="rId8"/>
    <p:sldId id="268" r:id="rId9"/>
    <p:sldId id="27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D039598-F252-4310-AE7E-229D2A1E0DCF}" type="datetimeFigureOut">
              <a:rPr lang="en-US" smtClean="0"/>
              <a:t>8/8/2018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1D6501-ECFC-44F0-BF5C-0E6CDDD3EE6D}" type="slidenum">
              <a:rPr lang="en-US" smtClean="0"/>
              <a:t>‹#›</a:t>
            </a:fld>
            <a:endParaRPr lang="en-US"/>
          </a:p>
        </p:txBody>
      </p:sp>
    </p:spTree>
    <p:extLst>
      <p:ext uri="{BB962C8B-B14F-4D97-AF65-F5344CB8AC3E}">
        <p14:creationId xmlns:p14="http://schemas.microsoft.com/office/powerpoint/2010/main" val="10992755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8/8/2018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8/8/2018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8/8/2018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8/8/2018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8/8/2018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8/8/2018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8/8/2018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8/8/2018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8/8/2018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8/8/2018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000851"/>
            <a:ext cx="8991600" cy="1645920"/>
          </a:xfrm>
        </p:spPr>
        <p:txBody>
          <a:bodyPr/>
          <a:lstStyle/>
          <a:p>
            <a:r>
              <a:rPr lang="en-US" dirty="0"/>
              <a:t>Exceptional faith for unprecedented times </a:t>
            </a:r>
          </a:p>
        </p:txBody>
      </p:sp>
      <p:sp>
        <p:nvSpPr>
          <p:cNvPr id="3" name="Subtitle 2"/>
          <p:cNvSpPr>
            <a:spLocks noGrp="1"/>
          </p:cNvSpPr>
          <p:nvPr>
            <p:ph type="subTitle" idx="1"/>
          </p:nvPr>
        </p:nvSpPr>
        <p:spPr>
          <a:xfrm>
            <a:off x="1600200" y="3740148"/>
            <a:ext cx="8991600" cy="1239894"/>
          </a:xfrm>
        </p:spPr>
        <p:txBody>
          <a:bodyPr/>
          <a:lstStyle/>
          <a:p>
            <a:r>
              <a:rPr lang="en-US" dirty="0"/>
              <a:t>Doug Shaw | NSO | Colorado Springs,  </a:t>
            </a:r>
            <a:r>
              <a:rPr lang="en-US"/>
              <a:t>August 9, 2018</a:t>
            </a:r>
            <a:endParaRPr lang="en-US" dirty="0"/>
          </a:p>
        </p:txBody>
      </p:sp>
    </p:spTree>
    <p:extLst>
      <p:ext uri="{BB962C8B-B14F-4D97-AF65-F5344CB8AC3E}">
        <p14:creationId xmlns:p14="http://schemas.microsoft.com/office/powerpoint/2010/main" val="3864384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964734" y="2441196"/>
            <a:ext cx="9974510" cy="4228052"/>
          </a:xfrm>
        </p:spPr>
        <p:txBody>
          <a:bodyPr>
            <a:normAutofit fontScale="77500" lnSpcReduction="20000"/>
          </a:bodyPr>
          <a:lstStyle/>
          <a:p>
            <a:pPr marL="0" indent="0">
              <a:lnSpc>
                <a:spcPct val="120000"/>
              </a:lnSpc>
              <a:spcBef>
                <a:spcPts val="0"/>
              </a:spcBef>
              <a:buNone/>
            </a:pPr>
            <a:r>
              <a:rPr lang="en-US" sz="2800" dirty="0"/>
              <a:t>a) Description of unprecedented times</a:t>
            </a:r>
          </a:p>
          <a:p>
            <a:pPr marL="0" indent="0">
              <a:lnSpc>
                <a:spcPct val="120000"/>
              </a:lnSpc>
              <a:spcBef>
                <a:spcPts val="0"/>
              </a:spcBef>
              <a:buNone/>
            </a:pPr>
            <a:r>
              <a:rPr lang="en-US" sz="2800" dirty="0"/>
              <a:t>b) Types of faith in scripture-</a:t>
            </a:r>
          </a:p>
          <a:p>
            <a:pPr lvl="3">
              <a:lnSpc>
                <a:spcPct val="120000"/>
              </a:lnSpc>
              <a:spcBef>
                <a:spcPts val="0"/>
              </a:spcBef>
            </a:pPr>
            <a:r>
              <a:rPr lang="en-US" sz="2800" dirty="0"/>
              <a:t>Weak faith</a:t>
            </a:r>
          </a:p>
          <a:p>
            <a:pPr lvl="3">
              <a:lnSpc>
                <a:spcPct val="120000"/>
              </a:lnSpc>
              <a:spcBef>
                <a:spcPts val="0"/>
              </a:spcBef>
            </a:pPr>
            <a:r>
              <a:rPr lang="en-US" sz="2800" dirty="0"/>
              <a:t>Wavering faith</a:t>
            </a:r>
          </a:p>
          <a:p>
            <a:pPr lvl="3">
              <a:lnSpc>
                <a:spcPct val="120000"/>
              </a:lnSpc>
              <a:spcBef>
                <a:spcPts val="0"/>
              </a:spcBef>
            </a:pPr>
            <a:r>
              <a:rPr lang="en-US" sz="2800" dirty="0"/>
              <a:t>Weird faith </a:t>
            </a:r>
          </a:p>
          <a:p>
            <a:pPr marL="0" indent="0">
              <a:lnSpc>
                <a:spcPct val="120000"/>
              </a:lnSpc>
              <a:spcBef>
                <a:spcPts val="0"/>
              </a:spcBef>
              <a:buNone/>
            </a:pPr>
            <a:r>
              <a:rPr lang="en-US" sz="2800" b="1" dirty="0"/>
              <a:t>Along with love and hope – faith is absolutely essential</a:t>
            </a:r>
          </a:p>
          <a:p>
            <a:pPr marL="0" indent="0">
              <a:lnSpc>
                <a:spcPct val="120000"/>
              </a:lnSpc>
              <a:spcBef>
                <a:spcPts val="0"/>
              </a:spcBef>
              <a:buNone/>
            </a:pPr>
            <a:r>
              <a:rPr lang="en-US" sz="2800" dirty="0"/>
              <a:t>c) What does exceptional faith look like?</a:t>
            </a:r>
          </a:p>
          <a:p>
            <a:pPr lvl="3">
              <a:lnSpc>
                <a:spcPct val="120000"/>
              </a:lnSpc>
              <a:spcBef>
                <a:spcPts val="0"/>
              </a:spcBef>
            </a:pPr>
            <a:r>
              <a:rPr lang="en-US" sz="2800" dirty="0"/>
              <a:t>Measure of faith</a:t>
            </a:r>
          </a:p>
          <a:p>
            <a:pPr lvl="3">
              <a:lnSpc>
                <a:spcPct val="120000"/>
              </a:lnSpc>
              <a:spcBef>
                <a:spcPts val="0"/>
              </a:spcBef>
            </a:pPr>
            <a:r>
              <a:rPr lang="en-US" sz="2800" dirty="0"/>
              <a:t>Mustard seed faith</a:t>
            </a:r>
          </a:p>
          <a:p>
            <a:pPr lvl="3">
              <a:lnSpc>
                <a:spcPct val="120000"/>
              </a:lnSpc>
              <a:spcBef>
                <a:spcPts val="0"/>
              </a:spcBef>
            </a:pPr>
            <a:r>
              <a:rPr lang="en-US" sz="2800" dirty="0"/>
              <a:t>Magnified (great) faith</a:t>
            </a:r>
          </a:p>
          <a:p>
            <a:pPr marL="0" indent="0">
              <a:lnSpc>
                <a:spcPct val="120000"/>
              </a:lnSpc>
              <a:spcBef>
                <a:spcPts val="0"/>
              </a:spcBef>
              <a:buNone/>
            </a:pPr>
            <a:r>
              <a:rPr lang="en-US" sz="2800" b="1" dirty="0"/>
              <a:t>Faith must be developed if we are to move from moving molehills to moving mountains</a:t>
            </a:r>
          </a:p>
          <a:p>
            <a:pPr>
              <a:lnSpc>
                <a:spcPct val="120000"/>
              </a:lnSpc>
              <a:spcBef>
                <a:spcPts val="0"/>
              </a:spcBef>
            </a:pPr>
            <a:endParaRPr lang="en-US" sz="3000" dirty="0"/>
          </a:p>
          <a:p>
            <a:endParaRPr lang="en-US" dirty="0"/>
          </a:p>
        </p:txBody>
      </p:sp>
    </p:spTree>
    <p:extLst>
      <p:ext uri="{BB962C8B-B14F-4D97-AF65-F5344CB8AC3E}">
        <p14:creationId xmlns:p14="http://schemas.microsoft.com/office/powerpoint/2010/main" val="150987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Faith with a focus on God’s </a:t>
            </a:r>
            <a:r>
              <a:rPr lang="en-US" b="1" dirty="0"/>
              <a:t>eternal plan</a:t>
            </a:r>
          </a:p>
        </p:txBody>
      </p:sp>
      <p:sp>
        <p:nvSpPr>
          <p:cNvPr id="3" name="Content Placeholder 2"/>
          <p:cNvSpPr>
            <a:spLocks noGrp="1"/>
          </p:cNvSpPr>
          <p:nvPr>
            <p:ph idx="1"/>
          </p:nvPr>
        </p:nvSpPr>
        <p:spPr>
          <a:xfrm>
            <a:off x="989900" y="2466321"/>
            <a:ext cx="10075179" cy="3680460"/>
          </a:xfrm>
        </p:spPr>
        <p:txBody>
          <a:bodyPr>
            <a:normAutofit fontScale="92500" lnSpcReduction="10000"/>
          </a:bodyPr>
          <a:lstStyle/>
          <a:p>
            <a:pPr marL="0" indent="0">
              <a:lnSpc>
                <a:spcPct val="120000"/>
              </a:lnSpc>
              <a:spcBef>
                <a:spcPts val="0"/>
              </a:spcBef>
              <a:buNone/>
            </a:pPr>
            <a:r>
              <a:rPr lang="en-US" sz="2400" dirty="0"/>
              <a:t>a) Abraham </a:t>
            </a:r>
          </a:p>
          <a:p>
            <a:pPr lvl="2">
              <a:lnSpc>
                <a:spcPct val="120000"/>
              </a:lnSpc>
              <a:spcBef>
                <a:spcPts val="0"/>
              </a:spcBef>
            </a:pPr>
            <a:r>
              <a:rPr lang="en-US" sz="2400" dirty="0"/>
              <a:t>Looked illogical (Sacrificed Isaac)</a:t>
            </a:r>
          </a:p>
          <a:p>
            <a:pPr lvl="2">
              <a:lnSpc>
                <a:spcPct val="120000"/>
              </a:lnSpc>
              <a:spcBef>
                <a:spcPts val="0"/>
              </a:spcBef>
            </a:pPr>
            <a:r>
              <a:rPr lang="en-US" sz="2400" dirty="0"/>
              <a:t>Dependent on divine provision to follow through (lamb)</a:t>
            </a:r>
          </a:p>
          <a:p>
            <a:pPr lvl="2">
              <a:lnSpc>
                <a:spcPct val="120000"/>
              </a:lnSpc>
              <a:spcBef>
                <a:spcPts val="0"/>
              </a:spcBef>
            </a:pPr>
            <a:r>
              <a:rPr lang="en-US" sz="2400" dirty="0"/>
              <a:t>The basis of His faith directly related to the power of the Sovereign God Creator of the Universe (the Stars in heaven and the sand below)</a:t>
            </a:r>
          </a:p>
          <a:p>
            <a:pPr marL="228600" lvl="1" indent="0">
              <a:lnSpc>
                <a:spcPct val="120000"/>
              </a:lnSpc>
              <a:spcBef>
                <a:spcPts val="0"/>
              </a:spcBef>
              <a:buNone/>
            </a:pPr>
            <a:r>
              <a:rPr lang="en-US" sz="2400" i="1" dirty="0"/>
              <a:t>Illustrations:</a:t>
            </a:r>
          </a:p>
          <a:p>
            <a:pPr marL="0" indent="0">
              <a:lnSpc>
                <a:spcPct val="120000"/>
              </a:lnSpc>
              <a:spcBef>
                <a:spcPts val="0"/>
              </a:spcBef>
              <a:buNone/>
            </a:pPr>
            <a:r>
              <a:rPr lang="en-US" sz="2400" dirty="0"/>
              <a:t>b) Contractor in California</a:t>
            </a:r>
          </a:p>
          <a:p>
            <a:pPr marL="0" indent="0">
              <a:lnSpc>
                <a:spcPct val="120000"/>
              </a:lnSpc>
              <a:spcBef>
                <a:spcPts val="0"/>
              </a:spcBef>
              <a:buNone/>
            </a:pPr>
            <a:r>
              <a:rPr lang="en-US" sz="2400" dirty="0"/>
              <a:t>c) An architect</a:t>
            </a:r>
          </a:p>
          <a:p>
            <a:pPr marL="0" indent="0">
              <a:lnSpc>
                <a:spcPct val="120000"/>
              </a:lnSpc>
              <a:spcBef>
                <a:spcPts val="0"/>
              </a:spcBef>
              <a:buNone/>
            </a:pPr>
            <a:r>
              <a:rPr lang="en-US" sz="2400" dirty="0"/>
              <a:t>d) A nanotechnologist … stint </a:t>
            </a:r>
          </a:p>
          <a:p>
            <a:endParaRPr lang="en-US" sz="2000" dirty="0"/>
          </a:p>
          <a:p>
            <a:endParaRPr lang="en-US" dirty="0"/>
          </a:p>
        </p:txBody>
      </p:sp>
    </p:spTree>
    <p:extLst>
      <p:ext uri="{BB962C8B-B14F-4D97-AF65-F5344CB8AC3E}">
        <p14:creationId xmlns:p14="http://schemas.microsoft.com/office/powerpoint/2010/main" val="1835393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Faith with a focus on </a:t>
            </a:r>
            <a:r>
              <a:rPr lang="en-US" b="1" dirty="0"/>
              <a:t>Exaltation of the true god</a:t>
            </a:r>
          </a:p>
        </p:txBody>
      </p:sp>
      <p:sp>
        <p:nvSpPr>
          <p:cNvPr id="3" name="Content Placeholder 2"/>
          <p:cNvSpPr>
            <a:spLocks noGrp="1"/>
          </p:cNvSpPr>
          <p:nvPr>
            <p:ph idx="1"/>
          </p:nvPr>
        </p:nvSpPr>
        <p:spPr>
          <a:xfrm>
            <a:off x="973123" y="2445769"/>
            <a:ext cx="10911028" cy="3680460"/>
          </a:xfrm>
        </p:spPr>
        <p:txBody>
          <a:bodyPr>
            <a:normAutofit/>
          </a:bodyPr>
          <a:lstStyle/>
          <a:p>
            <a:pPr marL="0" lvl="0" indent="0">
              <a:spcBef>
                <a:spcPts val="0"/>
              </a:spcBef>
              <a:buNone/>
            </a:pPr>
            <a:r>
              <a:rPr lang="en-US" sz="2200" dirty="0"/>
              <a:t>a) Elijah</a:t>
            </a:r>
          </a:p>
          <a:p>
            <a:pPr lvl="2">
              <a:spcBef>
                <a:spcPts val="0"/>
              </a:spcBef>
            </a:pPr>
            <a:r>
              <a:rPr lang="en-US" sz="2200" dirty="0"/>
              <a:t>An ordinary person (like previous)/Jezebel</a:t>
            </a:r>
          </a:p>
          <a:p>
            <a:pPr lvl="2">
              <a:spcBef>
                <a:spcPts val="0"/>
              </a:spcBef>
            </a:pPr>
            <a:r>
              <a:rPr lang="en-US" sz="2200" dirty="0"/>
              <a:t>Totally dependent on God for his personal needs</a:t>
            </a:r>
          </a:p>
          <a:p>
            <a:pPr lvl="2">
              <a:spcBef>
                <a:spcPts val="0"/>
              </a:spcBef>
            </a:pPr>
            <a:r>
              <a:rPr lang="en-US" sz="2200" dirty="0"/>
              <a:t>He had Faith to risk highlighting the True God</a:t>
            </a:r>
          </a:p>
          <a:p>
            <a:pPr marL="0" lvl="0" indent="0">
              <a:spcBef>
                <a:spcPts val="0"/>
              </a:spcBef>
              <a:buNone/>
            </a:pPr>
            <a:r>
              <a:rPr lang="en-US" sz="2200" i="1" dirty="0"/>
              <a:t>Illustration: International Student from Malaysia</a:t>
            </a:r>
          </a:p>
          <a:p>
            <a:pPr lvl="2">
              <a:spcBef>
                <a:spcPts val="0"/>
              </a:spcBef>
            </a:pPr>
            <a:r>
              <a:rPr lang="en-US" sz="2200" dirty="0"/>
              <a:t>We have 3 students who have received asylum </a:t>
            </a:r>
          </a:p>
          <a:p>
            <a:pPr lvl="0"/>
            <a:endParaRPr lang="en-US" sz="2000" dirty="0"/>
          </a:p>
          <a:p>
            <a:endParaRPr lang="en-US" dirty="0"/>
          </a:p>
        </p:txBody>
      </p:sp>
    </p:spTree>
    <p:extLst>
      <p:ext uri="{BB962C8B-B14F-4D97-AF65-F5344CB8AC3E}">
        <p14:creationId xmlns:p14="http://schemas.microsoft.com/office/powerpoint/2010/main" val="3446207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Faith with a focus on </a:t>
            </a:r>
            <a:r>
              <a:rPr lang="en-US" b="1" dirty="0"/>
              <a:t>Evangelism</a:t>
            </a:r>
          </a:p>
        </p:txBody>
      </p:sp>
      <p:sp>
        <p:nvSpPr>
          <p:cNvPr id="3" name="Content Placeholder 2"/>
          <p:cNvSpPr>
            <a:spLocks noGrp="1"/>
          </p:cNvSpPr>
          <p:nvPr>
            <p:ph idx="1"/>
          </p:nvPr>
        </p:nvSpPr>
        <p:spPr>
          <a:xfrm>
            <a:off x="1065402" y="2496103"/>
            <a:ext cx="9815119" cy="3680460"/>
          </a:xfrm>
        </p:spPr>
        <p:txBody>
          <a:bodyPr>
            <a:normAutofit/>
          </a:bodyPr>
          <a:lstStyle/>
          <a:p>
            <a:pPr marL="0" indent="0">
              <a:spcBef>
                <a:spcPts val="0"/>
              </a:spcBef>
              <a:buNone/>
            </a:pPr>
            <a:r>
              <a:rPr lang="en-US" sz="2200" dirty="0"/>
              <a:t>a) The Disciples after the Resurrection</a:t>
            </a:r>
          </a:p>
          <a:p>
            <a:pPr lvl="2">
              <a:spcBef>
                <a:spcPts val="0"/>
              </a:spcBef>
            </a:pPr>
            <a:r>
              <a:rPr lang="en-US" sz="2200" dirty="0"/>
              <a:t>Challenges they faced – fear, uncertainty and sense of abandonment, </a:t>
            </a:r>
            <a:r>
              <a:rPr lang="en-US" sz="2200" dirty="0" err="1"/>
              <a:t>etc</a:t>
            </a:r>
            <a:endParaRPr lang="en-US" sz="2200" dirty="0"/>
          </a:p>
          <a:p>
            <a:pPr marL="457200" lvl="2" indent="0">
              <a:spcBef>
                <a:spcPts val="0"/>
              </a:spcBef>
              <a:buNone/>
            </a:pPr>
            <a:r>
              <a:rPr lang="en-US" sz="2200" i="1" dirty="0"/>
              <a:t>Illustration: ISM Leaders</a:t>
            </a:r>
          </a:p>
          <a:p>
            <a:pPr lvl="2">
              <a:spcBef>
                <a:spcPts val="0"/>
              </a:spcBef>
            </a:pPr>
            <a:r>
              <a:rPr lang="en-US" sz="2200" dirty="0"/>
              <a:t>Jesus reveals Himself</a:t>
            </a:r>
          </a:p>
          <a:p>
            <a:pPr lvl="4">
              <a:spcBef>
                <a:spcPts val="0"/>
              </a:spcBef>
              <a:buFont typeface="Wingdings" panose="05000000000000000000" pitchFamily="2" charset="2"/>
              <a:buChar char="§"/>
            </a:pPr>
            <a:r>
              <a:rPr lang="en-US" sz="2200" dirty="0"/>
              <a:t>Prophetically (walk to Emmaus)</a:t>
            </a:r>
          </a:p>
          <a:p>
            <a:pPr lvl="4">
              <a:spcBef>
                <a:spcPts val="0"/>
              </a:spcBef>
              <a:buFont typeface="Wingdings" panose="05000000000000000000" pitchFamily="2" charset="2"/>
              <a:buChar char="§"/>
            </a:pPr>
            <a:r>
              <a:rPr lang="en-US" sz="2200" dirty="0"/>
              <a:t>Practically (cast nets on to the other side)</a:t>
            </a:r>
          </a:p>
          <a:p>
            <a:pPr lvl="4">
              <a:spcBef>
                <a:spcPts val="0"/>
              </a:spcBef>
              <a:buFont typeface="Wingdings" panose="05000000000000000000" pitchFamily="2" charset="2"/>
              <a:buChar char="§"/>
            </a:pPr>
            <a:r>
              <a:rPr lang="en-US" sz="2200" dirty="0"/>
              <a:t>Personally (Thomas)</a:t>
            </a:r>
          </a:p>
          <a:p>
            <a:pPr marL="0" indent="0">
              <a:spcBef>
                <a:spcPts val="0"/>
              </a:spcBef>
              <a:buNone/>
            </a:pPr>
            <a:r>
              <a:rPr lang="en-US" sz="2200" i="1" dirty="0"/>
              <a:t>     Illustration: Sheba in India – University of Mumbai</a:t>
            </a:r>
            <a:endParaRPr lang="en-US" sz="2200" dirty="0"/>
          </a:p>
        </p:txBody>
      </p:sp>
    </p:spTree>
    <p:extLst>
      <p:ext uri="{BB962C8B-B14F-4D97-AF65-F5344CB8AC3E}">
        <p14:creationId xmlns:p14="http://schemas.microsoft.com/office/powerpoint/2010/main" val="2623183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19495"/>
            <a:ext cx="7729728" cy="1188720"/>
          </a:xfrm>
        </p:spPr>
        <p:txBody>
          <a:bodyPr>
            <a:normAutofit fontScale="90000"/>
          </a:bodyPr>
          <a:lstStyle/>
          <a:p>
            <a:r>
              <a:rPr lang="en-US" dirty="0"/>
              <a:t>What are the promises for those who are involved in Evangelism directly from the Lord Jesus Christ?</a:t>
            </a:r>
          </a:p>
        </p:txBody>
      </p:sp>
      <p:sp>
        <p:nvSpPr>
          <p:cNvPr id="3" name="Content Placeholder 2"/>
          <p:cNvSpPr>
            <a:spLocks noGrp="1"/>
          </p:cNvSpPr>
          <p:nvPr>
            <p:ph idx="1"/>
          </p:nvPr>
        </p:nvSpPr>
        <p:spPr>
          <a:xfrm>
            <a:off x="889232" y="1795244"/>
            <a:ext cx="10091957" cy="4857226"/>
          </a:xfrm>
        </p:spPr>
        <p:txBody>
          <a:bodyPr>
            <a:noAutofit/>
          </a:bodyPr>
          <a:lstStyle/>
          <a:p>
            <a:pPr marL="0" indent="0">
              <a:spcBef>
                <a:spcPts val="0"/>
              </a:spcBef>
              <a:buNone/>
            </a:pPr>
            <a:r>
              <a:rPr lang="en-US" sz="2200" dirty="0"/>
              <a:t>1) Power – All power is given to me (faith) </a:t>
            </a:r>
          </a:p>
          <a:p>
            <a:pPr marL="0" indent="0">
              <a:spcBef>
                <a:spcPts val="0"/>
              </a:spcBef>
              <a:buNone/>
            </a:pPr>
            <a:r>
              <a:rPr lang="en-US" sz="2200" dirty="0"/>
              <a:t>	</a:t>
            </a:r>
            <a:r>
              <a:rPr lang="en-US" sz="2000" dirty="0"/>
              <a:t>Matthew 28:18 (NLT) “Jesus came and told his disciples, "I have been given all 	authority in heaven and on earth.”</a:t>
            </a:r>
          </a:p>
          <a:p>
            <a:pPr marL="0" indent="0">
              <a:spcBef>
                <a:spcPts val="0"/>
              </a:spcBef>
              <a:buNone/>
            </a:pPr>
            <a:endParaRPr lang="en-US" sz="1200" dirty="0"/>
          </a:p>
          <a:p>
            <a:pPr marL="0" indent="0">
              <a:spcBef>
                <a:spcPts val="0"/>
              </a:spcBef>
              <a:buNone/>
            </a:pPr>
            <a:r>
              <a:rPr lang="en-US" sz="2200" dirty="0"/>
              <a:t>2) Presence – I am with you always (follow)</a:t>
            </a:r>
          </a:p>
          <a:p>
            <a:pPr marL="0" indent="0">
              <a:spcBef>
                <a:spcPts val="0"/>
              </a:spcBef>
              <a:buNone/>
            </a:pPr>
            <a:r>
              <a:rPr lang="en-US" sz="2200" dirty="0"/>
              <a:t>	</a:t>
            </a:r>
            <a:r>
              <a:rPr lang="en-US" sz="2000" dirty="0"/>
              <a:t>Matthew 28:20 (NLT) “Teach these new disciples to obey all the commands I </a:t>
            </a:r>
          </a:p>
          <a:p>
            <a:pPr marL="0" indent="0">
              <a:spcBef>
                <a:spcPts val="0"/>
              </a:spcBef>
              <a:buNone/>
            </a:pPr>
            <a:r>
              <a:rPr lang="en-US" sz="2000" dirty="0"/>
              <a:t>	have given you.  And be sure of this: I am with you always, even to the end of </a:t>
            </a:r>
          </a:p>
          <a:p>
            <a:pPr marL="0" indent="0">
              <a:spcBef>
                <a:spcPts val="0"/>
              </a:spcBef>
              <a:buNone/>
            </a:pPr>
            <a:r>
              <a:rPr lang="en-US" sz="2000" dirty="0"/>
              <a:t>	the age.”</a:t>
            </a:r>
          </a:p>
          <a:p>
            <a:pPr marL="0" indent="0">
              <a:spcBef>
                <a:spcPts val="0"/>
              </a:spcBef>
              <a:buNone/>
            </a:pPr>
            <a:endParaRPr lang="en-US" sz="1200" dirty="0"/>
          </a:p>
          <a:p>
            <a:pPr marL="0" indent="0">
              <a:spcBef>
                <a:spcPts val="0"/>
              </a:spcBef>
              <a:buNone/>
            </a:pPr>
            <a:r>
              <a:rPr lang="en-US" sz="2200" dirty="0"/>
              <a:t>3) Process - Disciple (future)</a:t>
            </a:r>
          </a:p>
          <a:p>
            <a:pPr marL="0" indent="0">
              <a:spcBef>
                <a:spcPts val="0"/>
              </a:spcBef>
              <a:buNone/>
            </a:pPr>
            <a:r>
              <a:rPr lang="en-US" sz="2400" dirty="0"/>
              <a:t>	</a:t>
            </a:r>
            <a:r>
              <a:rPr lang="en-US" sz="2000" dirty="0"/>
              <a:t>Matthew 28:19 (NLT) “Therefore, go and make disciples of all the nations, </a:t>
            </a:r>
          </a:p>
          <a:p>
            <a:pPr marL="0" indent="0">
              <a:spcBef>
                <a:spcPts val="0"/>
              </a:spcBef>
              <a:buNone/>
            </a:pPr>
            <a:r>
              <a:rPr lang="en-US" sz="2000" dirty="0"/>
              <a:t>	baptizing them in the name of the Father and the Son and the Holy Spirit.”</a:t>
            </a:r>
          </a:p>
          <a:p>
            <a:pPr marL="0" indent="0">
              <a:spcBef>
                <a:spcPts val="0"/>
              </a:spcBef>
              <a:buNone/>
            </a:pPr>
            <a:endParaRPr lang="en-US" sz="2200" dirty="0"/>
          </a:p>
          <a:p>
            <a:pPr marL="0" indent="0">
              <a:spcBef>
                <a:spcPts val="0"/>
              </a:spcBef>
              <a:buNone/>
            </a:pPr>
            <a:r>
              <a:rPr lang="en-US" sz="2200" dirty="0"/>
              <a:t>Provision seems to be missing from this list? Why?</a:t>
            </a:r>
          </a:p>
          <a:p>
            <a:pPr marL="0" indent="0">
              <a:spcBef>
                <a:spcPts val="0"/>
              </a:spcBef>
              <a:buNone/>
            </a:pPr>
            <a:r>
              <a:rPr lang="en-US" sz="2200" dirty="0"/>
              <a:t>Such promises as these are our source for inspiration /innovation and implementation.</a:t>
            </a:r>
          </a:p>
        </p:txBody>
      </p:sp>
    </p:spTree>
    <p:extLst>
      <p:ext uri="{BB962C8B-B14F-4D97-AF65-F5344CB8AC3E}">
        <p14:creationId xmlns:p14="http://schemas.microsoft.com/office/powerpoint/2010/main" val="2741127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65753"/>
            <a:ext cx="8991600" cy="1645920"/>
          </a:xfrm>
        </p:spPr>
        <p:txBody>
          <a:bodyPr/>
          <a:lstStyle/>
          <a:p>
            <a:r>
              <a:rPr lang="en-US" dirty="0"/>
              <a:t>Conclusion</a:t>
            </a:r>
          </a:p>
        </p:txBody>
      </p:sp>
      <p:sp>
        <p:nvSpPr>
          <p:cNvPr id="3" name="Text Placeholder 2"/>
          <p:cNvSpPr>
            <a:spLocks noGrp="1"/>
          </p:cNvSpPr>
          <p:nvPr>
            <p:ph type="body" idx="1"/>
          </p:nvPr>
        </p:nvSpPr>
        <p:spPr>
          <a:xfrm>
            <a:off x="1600200" y="2139193"/>
            <a:ext cx="8991600" cy="4261607"/>
          </a:xfrm>
        </p:spPr>
        <p:txBody>
          <a:bodyPr>
            <a:normAutofit/>
          </a:bodyPr>
          <a:lstStyle/>
          <a:p>
            <a:pPr>
              <a:spcBef>
                <a:spcPts val="0"/>
              </a:spcBef>
            </a:pPr>
            <a:r>
              <a:rPr lang="en-US" sz="2200" dirty="0"/>
              <a:t>1) </a:t>
            </a:r>
            <a:r>
              <a:rPr lang="en-US" sz="2200" b="1" dirty="0"/>
              <a:t>Matthew 5:3 (NLT)</a:t>
            </a:r>
          </a:p>
          <a:p>
            <a:pPr>
              <a:spcBef>
                <a:spcPts val="0"/>
              </a:spcBef>
            </a:pPr>
            <a:r>
              <a:rPr lang="en-US" sz="2200" dirty="0"/>
              <a:t>God blesses those who are poor and realize their need for Him,</a:t>
            </a:r>
          </a:p>
          <a:p>
            <a:pPr>
              <a:spcBef>
                <a:spcPts val="0"/>
              </a:spcBef>
            </a:pPr>
            <a:r>
              <a:rPr lang="en-US" sz="2200" dirty="0"/>
              <a:t>for the Kingdom of Heaven is theirs.</a:t>
            </a:r>
          </a:p>
          <a:p>
            <a:pPr>
              <a:spcBef>
                <a:spcPts val="0"/>
              </a:spcBef>
            </a:pPr>
            <a:endParaRPr lang="en-US" sz="2200" dirty="0"/>
          </a:p>
          <a:p>
            <a:pPr>
              <a:spcBef>
                <a:spcPts val="0"/>
              </a:spcBef>
            </a:pPr>
            <a:r>
              <a:rPr lang="en-US" sz="2200" dirty="0"/>
              <a:t>2) </a:t>
            </a:r>
            <a:r>
              <a:rPr lang="en-US" sz="2200" b="1" dirty="0"/>
              <a:t>1 Peter 5:6 (NLT)</a:t>
            </a:r>
          </a:p>
          <a:p>
            <a:pPr>
              <a:spcBef>
                <a:spcPts val="0"/>
              </a:spcBef>
            </a:pPr>
            <a:r>
              <a:rPr lang="en-US" sz="2200" dirty="0"/>
              <a:t>So humble yourselves under the mighty power of God, and at the right time He will lift you up in honor.</a:t>
            </a:r>
          </a:p>
          <a:p>
            <a:pPr algn="ctr"/>
            <a:endParaRPr lang="en-US" dirty="0"/>
          </a:p>
        </p:txBody>
      </p:sp>
    </p:spTree>
    <p:extLst>
      <p:ext uri="{BB962C8B-B14F-4D97-AF65-F5344CB8AC3E}">
        <p14:creationId xmlns:p14="http://schemas.microsoft.com/office/powerpoint/2010/main" val="3713003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65753"/>
            <a:ext cx="8991600" cy="1645920"/>
          </a:xfrm>
        </p:spPr>
        <p:txBody>
          <a:bodyPr/>
          <a:lstStyle/>
          <a:p>
            <a:r>
              <a:rPr lang="en-US" dirty="0"/>
              <a:t>Conclusion</a:t>
            </a:r>
          </a:p>
        </p:txBody>
      </p:sp>
      <p:sp>
        <p:nvSpPr>
          <p:cNvPr id="3" name="Text Placeholder 2"/>
          <p:cNvSpPr>
            <a:spLocks noGrp="1"/>
          </p:cNvSpPr>
          <p:nvPr>
            <p:ph type="body" idx="1"/>
          </p:nvPr>
        </p:nvSpPr>
        <p:spPr>
          <a:xfrm>
            <a:off x="1600200" y="2231472"/>
            <a:ext cx="8991600" cy="3963294"/>
          </a:xfrm>
        </p:spPr>
        <p:txBody>
          <a:bodyPr>
            <a:normAutofit/>
          </a:bodyPr>
          <a:lstStyle/>
          <a:p>
            <a:pPr>
              <a:spcBef>
                <a:spcPts val="0"/>
              </a:spcBef>
            </a:pPr>
            <a:r>
              <a:rPr lang="en-US" sz="2200" dirty="0"/>
              <a:t>3) </a:t>
            </a:r>
            <a:r>
              <a:rPr lang="en-US" sz="2200" b="1" dirty="0"/>
              <a:t>Matthew 7:7-11 (NLT)</a:t>
            </a:r>
          </a:p>
          <a:p>
            <a:pPr>
              <a:spcBef>
                <a:spcPts val="0"/>
              </a:spcBef>
            </a:pPr>
            <a:r>
              <a:rPr lang="en-US" sz="2200" dirty="0"/>
              <a:t>“Keep on asking, and you will receive what you ask for. Keep on seeking, and you will find. Keep on knocking, and the door will be opened to you.  For everyone who asks, receives. Everyone who seeks, finds. And to everyone who knocks, the door will be opened.</a:t>
            </a:r>
          </a:p>
          <a:p>
            <a:pPr>
              <a:spcBef>
                <a:spcPts val="0"/>
              </a:spcBef>
            </a:pPr>
            <a:endParaRPr lang="en-US" sz="2200" dirty="0"/>
          </a:p>
          <a:p>
            <a:pPr>
              <a:spcBef>
                <a:spcPts val="0"/>
              </a:spcBef>
            </a:pPr>
            <a:r>
              <a:rPr lang="en-US" sz="2200" dirty="0"/>
              <a:t> “You parents—if your children ask for a loaf of bread, do you give them a stone instead? Or if they ask for a fish, do you give them a snake? Of course not! So if you sinful people know how to give good gifts to your children, how much more will your heavenly Father give good gifts to those who ask Him.”</a:t>
            </a:r>
          </a:p>
          <a:p>
            <a:endParaRPr lang="en-US" dirty="0"/>
          </a:p>
        </p:txBody>
      </p:sp>
    </p:spTree>
    <p:extLst>
      <p:ext uri="{BB962C8B-B14F-4D97-AF65-F5344CB8AC3E}">
        <p14:creationId xmlns:p14="http://schemas.microsoft.com/office/powerpoint/2010/main" val="2694881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65753"/>
            <a:ext cx="8991600" cy="1645920"/>
          </a:xfrm>
        </p:spPr>
        <p:txBody>
          <a:bodyPr/>
          <a:lstStyle/>
          <a:p>
            <a:r>
              <a:rPr lang="en-US" dirty="0"/>
              <a:t>Conclusion</a:t>
            </a:r>
          </a:p>
        </p:txBody>
      </p:sp>
      <p:sp>
        <p:nvSpPr>
          <p:cNvPr id="3" name="Text Placeholder 2"/>
          <p:cNvSpPr>
            <a:spLocks noGrp="1"/>
          </p:cNvSpPr>
          <p:nvPr>
            <p:ph type="body" idx="1"/>
          </p:nvPr>
        </p:nvSpPr>
        <p:spPr>
          <a:xfrm>
            <a:off x="1600200" y="2181138"/>
            <a:ext cx="6428064" cy="4605556"/>
          </a:xfrm>
        </p:spPr>
        <p:txBody>
          <a:bodyPr>
            <a:normAutofit/>
          </a:bodyPr>
          <a:lstStyle/>
          <a:p>
            <a:r>
              <a:rPr lang="en-US" sz="2200" dirty="0"/>
              <a:t>4) </a:t>
            </a:r>
            <a:r>
              <a:rPr lang="en-US" sz="2200" b="1" dirty="0"/>
              <a:t>Psalm 103:1-5 (NLT)</a:t>
            </a:r>
            <a:br>
              <a:rPr lang="en-US" sz="2200" dirty="0"/>
            </a:br>
            <a:r>
              <a:rPr lang="en-US" sz="2200" dirty="0"/>
              <a:t>Let all that I am praise the </a:t>
            </a:r>
            <a:r>
              <a:rPr lang="en-US" sz="2200" cap="small" dirty="0"/>
              <a:t>Lord</a:t>
            </a:r>
            <a:r>
              <a:rPr lang="en-US" sz="2200" dirty="0"/>
              <a:t>;</a:t>
            </a:r>
            <a:br>
              <a:rPr lang="en-US" sz="2200" dirty="0"/>
            </a:br>
            <a:r>
              <a:rPr lang="en-US" sz="2200" dirty="0"/>
              <a:t>    with my whole heart, I will praise His holy name.</a:t>
            </a:r>
            <a:br>
              <a:rPr lang="en-US" sz="2200" dirty="0"/>
            </a:br>
            <a:r>
              <a:rPr lang="en-US" sz="2200" dirty="0"/>
              <a:t>Let all that I am praise the </a:t>
            </a:r>
            <a:r>
              <a:rPr lang="en-US" sz="2200" cap="small" dirty="0"/>
              <a:t>Lord</a:t>
            </a:r>
            <a:r>
              <a:rPr lang="en-US" sz="2200" dirty="0"/>
              <a:t>;</a:t>
            </a:r>
            <a:br>
              <a:rPr lang="en-US" sz="2200" dirty="0"/>
            </a:br>
            <a:r>
              <a:rPr lang="en-US" sz="2200" dirty="0"/>
              <a:t>    may I never forget the good things He does for me.</a:t>
            </a:r>
            <a:br>
              <a:rPr lang="en-US" sz="2200" dirty="0"/>
            </a:br>
            <a:r>
              <a:rPr lang="en-US" sz="2200" dirty="0"/>
              <a:t>He forgives all my sins</a:t>
            </a:r>
            <a:br>
              <a:rPr lang="en-US" sz="2200" dirty="0"/>
            </a:br>
            <a:r>
              <a:rPr lang="en-US" sz="2200" dirty="0"/>
              <a:t>    and heals all my diseases.</a:t>
            </a:r>
            <a:br>
              <a:rPr lang="en-US" sz="2200" dirty="0"/>
            </a:br>
            <a:r>
              <a:rPr lang="en-US" sz="2200" dirty="0"/>
              <a:t>He redeems me from death</a:t>
            </a:r>
            <a:br>
              <a:rPr lang="en-US" sz="2200" dirty="0"/>
            </a:br>
            <a:r>
              <a:rPr lang="en-US" sz="2200" dirty="0"/>
              <a:t>    and crowns me with love and tender mercies.</a:t>
            </a:r>
            <a:br>
              <a:rPr lang="en-US" sz="2200" dirty="0"/>
            </a:br>
            <a:r>
              <a:rPr lang="en-US" sz="2200" dirty="0"/>
              <a:t>He fills my life with good things.</a:t>
            </a:r>
            <a:br>
              <a:rPr lang="en-US" sz="2200" dirty="0"/>
            </a:br>
            <a:r>
              <a:rPr lang="en-US" sz="2200" dirty="0"/>
              <a:t>    My youth is renewed like the eagle’s!</a:t>
            </a:r>
          </a:p>
          <a:p>
            <a:endParaRPr lang="en-US" sz="2200" dirty="0"/>
          </a:p>
          <a:p>
            <a:endParaRPr lang="en-US" dirty="0"/>
          </a:p>
        </p:txBody>
      </p:sp>
    </p:spTree>
    <p:extLst>
      <p:ext uri="{BB962C8B-B14F-4D97-AF65-F5344CB8AC3E}">
        <p14:creationId xmlns:p14="http://schemas.microsoft.com/office/powerpoint/2010/main" val="318422082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476</TotalTime>
  <Words>510</Words>
  <Application>Microsoft Office PowerPoint</Application>
  <PresentationFormat>Widescreen</PresentationFormat>
  <Paragraphs>68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Gill Sans MT</vt:lpstr>
      <vt:lpstr>Wingdings</vt:lpstr>
      <vt:lpstr>Parcel</vt:lpstr>
      <vt:lpstr>Exceptional faith for unprecedented times </vt:lpstr>
      <vt:lpstr>Introduction</vt:lpstr>
      <vt:lpstr>Faith with a focus on God’s eternal plan</vt:lpstr>
      <vt:lpstr>Faith with a focus on Exaltation of the true god</vt:lpstr>
      <vt:lpstr>Faith with a focus on Evangelism</vt:lpstr>
      <vt:lpstr>What are the promises for those who are involved in Evangelism directly from the Lord Jesus Christ?</vt:lpstr>
      <vt:lpstr>Conclusion</vt:lpstr>
      <vt:lpstr>Conclusion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from the Promise to Fulfillment</dc:title>
  <dc:creator>Heidi Lohr</dc:creator>
  <cp:lastModifiedBy>Kyle Cox</cp:lastModifiedBy>
  <cp:revision>17</cp:revision>
  <cp:lastPrinted>2017-03-02T17:31:54Z</cp:lastPrinted>
  <dcterms:created xsi:type="dcterms:W3CDTF">2017-01-18T18:54:50Z</dcterms:created>
  <dcterms:modified xsi:type="dcterms:W3CDTF">2018-08-08T16:04:40Z</dcterms:modified>
</cp:coreProperties>
</file>