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3" r:id="rId3"/>
    <p:sldId id="265" r:id="rId4"/>
    <p:sldId id="264" r:id="rId5"/>
    <p:sldId id="266" r:id="rId6"/>
    <p:sldId id="271" r:id="rId7"/>
    <p:sldId id="267" r:id="rId8"/>
    <p:sldId id="268"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6257" autoAdjust="0"/>
  </p:normalViewPr>
  <p:slideViewPr>
    <p:cSldViewPr snapToGrid="0">
      <p:cViewPr varScale="1">
        <p:scale>
          <a:sx n="73" d="100"/>
          <a:sy n="73" d="100"/>
        </p:scale>
        <p:origin x="19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594FA1-6ED0-481D-BBAC-7245C1F75B97}" type="datetimeFigureOut">
              <a:rPr lang="en-US" smtClean="0"/>
              <a:t>5/22/2019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35B7B-46CD-4FAE-93FE-C9E35EB2B1A3}" type="slidenum">
              <a:rPr lang="en-US" smtClean="0"/>
              <a:t>‹#›</a:t>
            </a:fld>
            <a:endParaRPr lang="en-US"/>
          </a:p>
        </p:txBody>
      </p:sp>
    </p:spTree>
    <p:extLst>
      <p:ext uri="{BB962C8B-B14F-4D97-AF65-F5344CB8AC3E}">
        <p14:creationId xmlns:p14="http://schemas.microsoft.com/office/powerpoint/2010/main" val="4293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back to Introduction to Reimbursements.</a:t>
            </a:r>
          </a:p>
        </p:txBody>
      </p:sp>
      <p:sp>
        <p:nvSpPr>
          <p:cNvPr id="4" name="Slide Number Placeholder 3"/>
          <p:cNvSpPr>
            <a:spLocks noGrp="1"/>
          </p:cNvSpPr>
          <p:nvPr>
            <p:ph type="sldNum" sz="quarter" idx="5"/>
          </p:nvPr>
        </p:nvSpPr>
        <p:spPr/>
        <p:txBody>
          <a:bodyPr/>
          <a:lstStyle/>
          <a:p>
            <a:fld id="{0BD35B7B-46CD-4FAE-93FE-C9E35EB2B1A3}" type="slidenum">
              <a:rPr lang="en-US" smtClean="0"/>
              <a:t>1</a:t>
            </a:fld>
            <a:endParaRPr lang="en-US"/>
          </a:p>
        </p:txBody>
      </p:sp>
    </p:spTree>
    <p:extLst>
      <p:ext uri="{BB962C8B-B14F-4D97-AF65-F5344CB8AC3E}">
        <p14:creationId xmlns:p14="http://schemas.microsoft.com/office/powerpoint/2010/main" val="974306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watching our series of videos on Introduction to Reimbursements</a:t>
            </a:r>
          </a:p>
          <a:p>
            <a:endParaRPr lang="en-US" dirty="0"/>
          </a:p>
          <a:p>
            <a:r>
              <a:rPr lang="en-US" dirty="0"/>
              <a:t>Please contacts Finance at any time for questions or concerns.</a:t>
            </a:r>
          </a:p>
          <a:p>
            <a:endParaRPr lang="en-US" dirty="0"/>
          </a:p>
        </p:txBody>
      </p:sp>
      <p:sp>
        <p:nvSpPr>
          <p:cNvPr id="4" name="Slide Number Placeholder 3"/>
          <p:cNvSpPr>
            <a:spLocks noGrp="1"/>
          </p:cNvSpPr>
          <p:nvPr>
            <p:ph type="sldNum" sz="quarter" idx="5"/>
          </p:nvPr>
        </p:nvSpPr>
        <p:spPr/>
        <p:txBody>
          <a:bodyPr/>
          <a:lstStyle/>
          <a:p>
            <a:fld id="{0BD35B7B-46CD-4FAE-93FE-C9E35EB2B1A3}" type="slidenum">
              <a:rPr lang="en-US" smtClean="0"/>
              <a:t>10</a:t>
            </a:fld>
            <a:endParaRPr lang="en-US"/>
          </a:p>
        </p:txBody>
      </p:sp>
    </p:spTree>
    <p:extLst>
      <p:ext uri="{BB962C8B-B14F-4D97-AF65-F5344CB8AC3E}">
        <p14:creationId xmlns:p14="http://schemas.microsoft.com/office/powerpoint/2010/main" val="608612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begin with the reimbursement process.</a:t>
            </a:r>
          </a:p>
          <a:p>
            <a:endParaRPr lang="en-US" dirty="0"/>
          </a:p>
          <a:p>
            <a:r>
              <a:rPr lang="en-US" dirty="0"/>
              <a:t>Before submitting a reimbursement, please make sure your unique department code, assigned at the time of hire, is included in the information given. Min. Reps. will also have  department codes assigned.</a:t>
            </a:r>
          </a:p>
          <a:p>
            <a:endParaRPr lang="en-US" dirty="0"/>
          </a:p>
          <a:p>
            <a:r>
              <a:rPr lang="en-US" dirty="0"/>
              <a:t>Once a reimbursement form is complete it needs to be submitted to Finance by midnight of the first of the month in order to be processed with that month’s batch.</a:t>
            </a:r>
          </a:p>
          <a:p>
            <a:endParaRPr lang="en-US" dirty="0"/>
          </a:p>
          <a:p>
            <a:r>
              <a:rPr lang="en-US" dirty="0"/>
              <a:t>Since Finance receives so many reimbursement requests, we can only process totals equal to or greater than $50, so please make sure what you submit is at least $50 for that month.  If the expense will exceed 60 days in age prior to any new expenses being incurred, submit the expense so it can be processed before it expires even though it may be under the $50 limit.</a:t>
            </a:r>
          </a:p>
          <a:p>
            <a:endParaRPr lang="en-US" dirty="0"/>
          </a:p>
          <a:p>
            <a:r>
              <a:rPr lang="en-US" dirty="0"/>
              <a:t>If Finance has any questions regarding your submission, please respond to those questions as soon as you can so we can continue the process.  Open reimbursements will not be paid until all questions have been answered and the information gathered is sufficient to meet all of Finance’s requirements.</a:t>
            </a:r>
          </a:p>
        </p:txBody>
      </p:sp>
      <p:sp>
        <p:nvSpPr>
          <p:cNvPr id="4" name="Slide Number Placeholder 3"/>
          <p:cNvSpPr>
            <a:spLocks noGrp="1"/>
          </p:cNvSpPr>
          <p:nvPr>
            <p:ph type="sldNum" sz="quarter" idx="5"/>
          </p:nvPr>
        </p:nvSpPr>
        <p:spPr/>
        <p:txBody>
          <a:bodyPr/>
          <a:lstStyle/>
          <a:p>
            <a:fld id="{0BD35B7B-46CD-4FAE-93FE-C9E35EB2B1A3}" type="slidenum">
              <a:rPr lang="en-US" smtClean="0"/>
              <a:t>2</a:t>
            </a:fld>
            <a:endParaRPr lang="en-US"/>
          </a:p>
        </p:txBody>
      </p:sp>
    </p:spTree>
    <p:extLst>
      <p:ext uri="{BB962C8B-B14F-4D97-AF65-F5344CB8AC3E}">
        <p14:creationId xmlns:p14="http://schemas.microsoft.com/office/powerpoint/2010/main" val="2700766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some basics for reimbursements that must always be followed in addition to what has already been presented.</a:t>
            </a:r>
          </a:p>
          <a:p>
            <a:endParaRPr lang="en-US" dirty="0"/>
          </a:p>
          <a:p>
            <a:r>
              <a:rPr lang="en-US" dirty="0"/>
              <a:t>Any expense $75 or greater, or for lodging, must have an accompanying receipt.  Any reimbursement submitted for payment from the National Ministry Fund (NMF) must have all receipts attached.  For general purposes, only RFDs will need to be reimbursed from NMF.  Most all others will come from city or field staff accounts outside of NMF.</a:t>
            </a:r>
          </a:p>
          <a:p>
            <a:endParaRPr lang="en-US" dirty="0"/>
          </a:p>
          <a:p>
            <a:r>
              <a:rPr lang="en-US" dirty="0"/>
              <a:t>For the purposes of audit, all staff need to retain all documentation related to reimbursements for 18 months past the submission date of those expenses.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Finance may need to reach out and obtain receipts or other documentation for any expense, so that information must be available.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receipts need to be legible, unalterable, for example, no word documents, and itemized, especially for lodging receipts.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Finance must be able to determine the who, what, when, where, and why for each expense in order to comply with IRS’s standard for adequate accounting for reimbursed expenses.  Since the receipt is a part of that determination, it is important for all criteria to be met with those documents.  For ISI, why, answers the question related to business or ministry purpose.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Why,  is the most common area that produces questions from Finance, so please be sure to adequately address this and all other requirements before submitting a request.</a:t>
            </a:r>
          </a:p>
          <a:p>
            <a:endParaRPr lang="en-US" dirty="0"/>
          </a:p>
          <a:p>
            <a:r>
              <a:rPr lang="en-US" dirty="0"/>
              <a:t>Since tracking for cash advances is difficult with field accounts, no cash advances will be made to field staff.  All eligible expenses will be paid through a reimbursement after expenses have been incurred by staff. </a:t>
            </a:r>
          </a:p>
        </p:txBody>
      </p:sp>
      <p:sp>
        <p:nvSpPr>
          <p:cNvPr id="4" name="Slide Number Placeholder 3"/>
          <p:cNvSpPr>
            <a:spLocks noGrp="1"/>
          </p:cNvSpPr>
          <p:nvPr>
            <p:ph type="sldNum" sz="quarter" idx="5"/>
          </p:nvPr>
        </p:nvSpPr>
        <p:spPr/>
        <p:txBody>
          <a:bodyPr/>
          <a:lstStyle/>
          <a:p>
            <a:fld id="{0BD35B7B-46CD-4FAE-93FE-C9E35EB2B1A3}" type="slidenum">
              <a:rPr lang="en-US" smtClean="0"/>
              <a:t>3</a:t>
            </a:fld>
            <a:endParaRPr lang="en-US"/>
          </a:p>
        </p:txBody>
      </p:sp>
    </p:spTree>
    <p:extLst>
      <p:ext uri="{BB962C8B-B14F-4D97-AF65-F5344CB8AC3E}">
        <p14:creationId xmlns:p14="http://schemas.microsoft.com/office/powerpoint/2010/main" val="308019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Finance we all have different roles which will impact our staff in different ways depending on the circumstance.</a:t>
            </a:r>
          </a:p>
          <a:p>
            <a:endParaRPr lang="en-US" dirty="0"/>
          </a:p>
          <a:p>
            <a:r>
              <a:rPr lang="en-US" dirty="0"/>
              <a:t>Our Accounts Payable staff receives the reimbursements and vendor invoices, checks all submissions for completeness and accuracy, receives all requisition or check requests for processing, and produces reports for our staff.  Any initial question about any reimbursement will generally come from this part of Finance.  If there needs to be a determination as to eligibility of payment or adequacy of back-up, the accounts payable staff will refer the matter to the Controller for determination, so don’t be surprised if more than one person from Finance corresponds with you about any of your reimbursements.</a:t>
            </a:r>
          </a:p>
          <a:p>
            <a:endParaRPr lang="en-US" dirty="0"/>
          </a:p>
          <a:p>
            <a:r>
              <a:rPr lang="en-US" dirty="0"/>
              <a:t>Our Senior staff accountant is your go-to person for payroll questions.  This position is responsible for processing payroll, transfer requests, benevolence requests, and budgets and any adjustments.  Additionally, this role creates and updates Finance forms, produces reports for staff and supervisors, and assists with all audits.  </a:t>
            </a:r>
          </a:p>
          <a:p>
            <a:endParaRPr lang="en-US" dirty="0"/>
          </a:p>
          <a:p>
            <a:r>
              <a:rPr lang="en-US" dirty="0"/>
              <a:t>Our Controller is the supervisor for Finance, so most final determinations occur at this level.  If there is a question about your reimbursement that involves deciding on legitimacy or adequacy, the Controller will be the one to do so.   If a higher level is needed, the Controller will involve that level to come up with a solution.  Since this position is responsible to the Board of Trustees and ISI’s auditors and executive staff for the accuracy of all financial data, there may be times when certain items cannot be reimbursed, but all available options will be explored before this determination is given.</a:t>
            </a:r>
          </a:p>
        </p:txBody>
      </p:sp>
      <p:sp>
        <p:nvSpPr>
          <p:cNvPr id="4" name="Slide Number Placeholder 3"/>
          <p:cNvSpPr>
            <a:spLocks noGrp="1"/>
          </p:cNvSpPr>
          <p:nvPr>
            <p:ph type="sldNum" sz="quarter" idx="5"/>
          </p:nvPr>
        </p:nvSpPr>
        <p:spPr/>
        <p:txBody>
          <a:bodyPr/>
          <a:lstStyle/>
          <a:p>
            <a:fld id="{0BD35B7B-46CD-4FAE-93FE-C9E35EB2B1A3}" type="slidenum">
              <a:rPr lang="en-US" smtClean="0"/>
              <a:t>4</a:t>
            </a:fld>
            <a:endParaRPr lang="en-US"/>
          </a:p>
        </p:txBody>
      </p:sp>
    </p:spTree>
    <p:extLst>
      <p:ext uri="{BB962C8B-B14F-4D97-AF65-F5344CB8AC3E}">
        <p14:creationId xmlns:p14="http://schemas.microsoft.com/office/powerpoint/2010/main" val="427438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a word about approvals…</a:t>
            </a:r>
          </a:p>
          <a:p>
            <a:endParaRPr lang="en-US" dirty="0"/>
          </a:p>
          <a:p>
            <a:r>
              <a:rPr lang="en-US" dirty="0"/>
              <a:t>There will be additional approvals required for certain expenses and these approvals must accompany the request upon submission.  If the required approvals are not obtained, the expense could be returned without payment.</a:t>
            </a:r>
          </a:p>
          <a:p>
            <a:endParaRPr lang="en-US" dirty="0"/>
          </a:p>
          <a:p>
            <a:r>
              <a:rPr lang="en-US" dirty="0"/>
              <a:t>Direct supervisors need to be involved as the first level approver for college courses, seminars, and conferences for either professional growth or access to college campuses.  This level must also approve requisitions or check requests up to $500, in addition to budgets and any changes to those budgets for staff he/she supervises. </a:t>
            </a:r>
          </a:p>
          <a:p>
            <a:endParaRPr lang="en-US" dirty="0"/>
          </a:p>
          <a:p>
            <a:r>
              <a:rPr lang="en-US" dirty="0"/>
              <a:t>If staff is assigned as a City or Area Director, this person will be required to pre-approve all requests to spend money from the city account he or she is responsible for.  Responsibility is assigned by the Home Office for each city account. All other levels of approval is still required if the expense falls into another category listed under other positions.</a:t>
            </a:r>
          </a:p>
          <a:p>
            <a:endParaRPr lang="en-US" dirty="0"/>
          </a:p>
          <a:p>
            <a:r>
              <a:rPr lang="en-US" dirty="0"/>
              <a:t>Regional Field Directors, or RFDs, serve as the second level approvers for college classes regardless of purpose, requisitions or check requests up to $1,000, all budgets and any changes to those budgets for his or her region, and the first level approval for capital expenditures of $2500 or more. </a:t>
            </a:r>
          </a:p>
          <a:p>
            <a:endParaRPr lang="en-US" dirty="0"/>
          </a:p>
          <a:p>
            <a:r>
              <a:rPr lang="en-US" dirty="0"/>
              <a:t>The Home office Executive staff are the only approvers for contracts, so if any expense requires a contract, no further action should be taken without a signed contract from the Home Office.  No other ISI staff are authorized to engage ISI in contractual agreements.  The Home Office must also be the final approval for capital expenditures of $2500 or more, benevolence requests, changes to budgeted escrow amounts, college courses regardless of purpose, and salary and other budget changes outside of pre-approved ranges.  </a:t>
            </a:r>
          </a:p>
          <a:p>
            <a:endParaRPr lang="en-US" dirty="0"/>
          </a:p>
          <a:p>
            <a:r>
              <a:rPr lang="en-US" dirty="0"/>
              <a:t>The Board of Trustees must approve all housing allowances and any associated changes.  While the President has interim approval authority between Board meetings, all requests are ultimately ratified by the Board itself.</a:t>
            </a:r>
          </a:p>
        </p:txBody>
      </p:sp>
      <p:sp>
        <p:nvSpPr>
          <p:cNvPr id="4" name="Slide Number Placeholder 3"/>
          <p:cNvSpPr>
            <a:spLocks noGrp="1"/>
          </p:cNvSpPr>
          <p:nvPr>
            <p:ph type="sldNum" sz="quarter" idx="5"/>
          </p:nvPr>
        </p:nvSpPr>
        <p:spPr/>
        <p:txBody>
          <a:bodyPr/>
          <a:lstStyle/>
          <a:p>
            <a:fld id="{0BD35B7B-46CD-4FAE-93FE-C9E35EB2B1A3}" type="slidenum">
              <a:rPr lang="en-US" smtClean="0"/>
              <a:t>5</a:t>
            </a:fld>
            <a:endParaRPr lang="en-US"/>
          </a:p>
        </p:txBody>
      </p:sp>
    </p:spTree>
    <p:extLst>
      <p:ext uri="{BB962C8B-B14F-4D97-AF65-F5344CB8AC3E}">
        <p14:creationId xmlns:p14="http://schemas.microsoft.com/office/powerpoint/2010/main" val="2935949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a word about approvals…</a:t>
            </a:r>
          </a:p>
          <a:p>
            <a:endParaRPr lang="en-US" dirty="0"/>
          </a:p>
          <a:p>
            <a:r>
              <a:rPr lang="en-US" dirty="0"/>
              <a:t>There will be additional approvals required for certain expenses and these approvals must accompany the request upon submission.  If the required approvals are not obtained, the expense could be returned without payment.</a:t>
            </a:r>
          </a:p>
          <a:p>
            <a:endParaRPr lang="en-US" dirty="0"/>
          </a:p>
          <a:p>
            <a:r>
              <a:rPr lang="en-US" dirty="0"/>
              <a:t>Direct supervisors need to be involved as the first level approver for college courses, seminars, and conferences for either professional growth or access to college campuses.  This level must also approve requisitions or check requests up to $500, in addition to budgets and any changes to those budgets for staff he/she supervises. </a:t>
            </a:r>
          </a:p>
          <a:p>
            <a:endParaRPr lang="en-US" dirty="0"/>
          </a:p>
          <a:p>
            <a:r>
              <a:rPr lang="en-US" dirty="0"/>
              <a:t>If staff is assigned as a City or Area Director, this person will be required to pre-approve all requests to spend money from the city account he or she is responsible for.  Responsibility is assigned by the Home Office for each city account. All other levels of approval is still required if the expense falls into another category listed under other positions.</a:t>
            </a:r>
          </a:p>
          <a:p>
            <a:endParaRPr lang="en-US" dirty="0"/>
          </a:p>
          <a:p>
            <a:r>
              <a:rPr lang="en-US" dirty="0"/>
              <a:t>Regional Field Directors, or RFDs, serve as the second level approvers for college classes regardless of purpose, requisitions or check requests up to $1,000, all budgets and any changes to those budgets for his or her region, and the first level approval for capital expenditures of $2500 or more. </a:t>
            </a:r>
          </a:p>
          <a:p>
            <a:endParaRPr lang="en-US" dirty="0"/>
          </a:p>
          <a:p>
            <a:r>
              <a:rPr lang="en-US" dirty="0"/>
              <a:t>The Home office Executive staff are the only approvers for contracts, so if any expense requires a contract, no further action should be taken without a signed contract from the Home Office.  No other ISI staff are authorized to engage ISI in contractual agreements.  The Home Office must also be the final approval for capital expenditures of $2500 or more, benevolence requests, changes to budgeted escrow amounts, college courses regardless of purpose, and salary and other budget changes outside of pre-approved ranges.  </a:t>
            </a:r>
          </a:p>
          <a:p>
            <a:endParaRPr lang="en-US" dirty="0"/>
          </a:p>
          <a:p>
            <a:r>
              <a:rPr lang="en-US" dirty="0"/>
              <a:t>The Board of Trustees must approve all housing allowances and any associated changes.  While the President has interim approval authority between Board meetings, all requests are ultimately ratified by the Board itself.</a:t>
            </a:r>
          </a:p>
        </p:txBody>
      </p:sp>
      <p:sp>
        <p:nvSpPr>
          <p:cNvPr id="4" name="Slide Number Placeholder 3"/>
          <p:cNvSpPr>
            <a:spLocks noGrp="1"/>
          </p:cNvSpPr>
          <p:nvPr>
            <p:ph type="sldNum" sz="quarter" idx="5"/>
          </p:nvPr>
        </p:nvSpPr>
        <p:spPr/>
        <p:txBody>
          <a:bodyPr/>
          <a:lstStyle/>
          <a:p>
            <a:fld id="{0BD35B7B-46CD-4FAE-93FE-C9E35EB2B1A3}" type="slidenum">
              <a:rPr lang="en-US" smtClean="0"/>
              <a:t>6</a:t>
            </a:fld>
            <a:endParaRPr lang="en-US"/>
          </a:p>
        </p:txBody>
      </p:sp>
    </p:spTree>
    <p:extLst>
      <p:ext uri="{BB962C8B-B14F-4D97-AF65-F5344CB8AC3E}">
        <p14:creationId xmlns:p14="http://schemas.microsoft.com/office/powerpoint/2010/main" val="2220861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has already been stated, the fund balance is the key to all things financial when it comes to field staff.</a:t>
            </a:r>
          </a:p>
          <a:p>
            <a:endParaRPr lang="en-US" dirty="0"/>
          </a:p>
          <a:p>
            <a:r>
              <a:rPr lang="en-US" dirty="0"/>
              <a:t>We can only pay out what has been paid in, so if the money isn’t there, we can’t make payment on reimbursements.</a:t>
            </a:r>
          </a:p>
          <a:p>
            <a:endParaRPr lang="en-US" dirty="0"/>
          </a:p>
          <a:p>
            <a:r>
              <a:rPr lang="en-US" dirty="0"/>
              <a:t>Each time a payment is considered, a fund balance or account balance report will be run in Finance to make sure we do not have any negative fund balances within our system.</a:t>
            </a:r>
          </a:p>
          <a:p>
            <a:endParaRPr lang="en-US" dirty="0"/>
          </a:p>
          <a:p>
            <a:r>
              <a:rPr lang="en-US" dirty="0"/>
              <a:t>Donor services and Finance use the same code for each account so all income and expenses track together to give the actual fund balance at any time throughout the fiscal year.</a:t>
            </a:r>
          </a:p>
          <a:p>
            <a:endParaRPr lang="en-US" dirty="0"/>
          </a:p>
          <a:p>
            <a:r>
              <a:rPr lang="en-US" dirty="0"/>
              <a:t>Once a month, all staff will receive a report which gives the income and expenses for the month and the remaining balance in the account.  Finance can run this report more frequently upon request; however, keep in mind, interim reports will not be complete for that month until month end reports are run.  Fund balance reports are always a point-in-time kind of report and are subject to change as new information becomes available.  In Finance we try very hard not to have to go into previous months and make adjustments, so hopefully the reports you receive will not change significantly for any months you have already received information for.  Please keep in mind though, since we are subject to audit and may make mistakes, adjustments may need to be made to historical periods from time to time.  </a:t>
            </a:r>
          </a:p>
          <a:p>
            <a:endParaRPr lang="en-US" dirty="0"/>
          </a:p>
          <a:p>
            <a:endParaRPr lang="en-US" dirty="0"/>
          </a:p>
        </p:txBody>
      </p:sp>
      <p:sp>
        <p:nvSpPr>
          <p:cNvPr id="4" name="Slide Number Placeholder 3"/>
          <p:cNvSpPr>
            <a:spLocks noGrp="1"/>
          </p:cNvSpPr>
          <p:nvPr>
            <p:ph type="sldNum" sz="quarter" idx="5"/>
          </p:nvPr>
        </p:nvSpPr>
        <p:spPr/>
        <p:txBody>
          <a:bodyPr/>
          <a:lstStyle/>
          <a:p>
            <a:fld id="{0BD35B7B-46CD-4FAE-93FE-C9E35EB2B1A3}" type="slidenum">
              <a:rPr lang="en-US" smtClean="0"/>
              <a:t>7</a:t>
            </a:fld>
            <a:endParaRPr lang="en-US"/>
          </a:p>
        </p:txBody>
      </p:sp>
    </p:spTree>
    <p:extLst>
      <p:ext uri="{BB962C8B-B14F-4D97-AF65-F5344CB8AC3E}">
        <p14:creationId xmlns:p14="http://schemas.microsoft.com/office/powerpoint/2010/main" val="5278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it can be very hard to hear money may not be coming when it has already been spent and the expectation exists for reimbursement.</a:t>
            </a:r>
          </a:p>
          <a:p>
            <a:endParaRPr lang="en-US" dirty="0"/>
          </a:p>
          <a:p>
            <a:r>
              <a:rPr lang="en-US" dirty="0"/>
              <a:t>A reimbursement will not be adjusted without staff being notified and, if appropriate, any additional information that is supplied may be sufficient to warrant increased reimbursement totals.</a:t>
            </a:r>
          </a:p>
          <a:p>
            <a:endParaRPr lang="en-US" dirty="0"/>
          </a:p>
          <a:p>
            <a:r>
              <a:rPr lang="en-US" dirty="0"/>
              <a:t>However, please keep in mind, ultimately it is ISI and more specifically Finance that must account for all financial transactions to the Board, auditors, donors, ECFA, the IRS, and you, so we are responsible to determine what can be paid in reimbursements and how to ultimately account for those payments.  </a:t>
            </a:r>
          </a:p>
          <a:p>
            <a:endParaRPr lang="en-US" dirty="0"/>
          </a:p>
          <a:p>
            <a:r>
              <a:rPr lang="en-US" dirty="0"/>
              <a:t>Even though it is true that supervisors, City Directors, and RFDs do need to be involved in the process, the final decision does need to stay with the Home Office.  We are honored to take that role for you and all of ISI, and we thank you for the trust you have placed in us.</a:t>
            </a:r>
          </a:p>
        </p:txBody>
      </p:sp>
      <p:sp>
        <p:nvSpPr>
          <p:cNvPr id="4" name="Slide Number Placeholder 3"/>
          <p:cNvSpPr>
            <a:spLocks noGrp="1"/>
          </p:cNvSpPr>
          <p:nvPr>
            <p:ph type="sldNum" sz="quarter" idx="5"/>
          </p:nvPr>
        </p:nvSpPr>
        <p:spPr/>
        <p:txBody>
          <a:bodyPr/>
          <a:lstStyle/>
          <a:p>
            <a:fld id="{0BD35B7B-46CD-4FAE-93FE-C9E35EB2B1A3}" type="slidenum">
              <a:rPr lang="en-US" smtClean="0"/>
              <a:t>8</a:t>
            </a:fld>
            <a:endParaRPr lang="en-US"/>
          </a:p>
        </p:txBody>
      </p:sp>
    </p:spTree>
    <p:extLst>
      <p:ext uri="{BB962C8B-B14F-4D97-AF65-F5344CB8AC3E}">
        <p14:creationId xmlns:p14="http://schemas.microsoft.com/office/powerpoint/2010/main" val="1272667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a word about events…</a:t>
            </a:r>
          </a:p>
          <a:p>
            <a:endParaRPr lang="en-US" dirty="0"/>
          </a:p>
          <a:p>
            <a:r>
              <a:rPr lang="en-US" dirty="0"/>
              <a:t>Events are generally larger planned occasions in which International students are involved in order to reach more people at the same time with the same message.  These events can be done on any level of the ministry, but must follow the same procedures in order to cover the financial aspects of the occasions.</a:t>
            </a:r>
          </a:p>
          <a:p>
            <a:endParaRPr lang="en-US" dirty="0"/>
          </a:p>
          <a:p>
            <a:r>
              <a:rPr lang="en-US" dirty="0"/>
              <a:t>If there is not currently funds for the event and a fund-raising campaign needs to be done, please contact the Home Office for approval and for an event code to make sure all money raised is accounted for correctly.  If registrations need to be collected, also contact the Home Office for approval and an event code.  The money taken in needs to be processed by the Home Office and not by individuals.</a:t>
            </a:r>
          </a:p>
          <a:p>
            <a:endParaRPr lang="en-US" dirty="0"/>
          </a:p>
          <a:p>
            <a:r>
              <a:rPr lang="en-US" dirty="0"/>
              <a:t>All contracts must be done by the Home Office before any arrangements are finalized.  </a:t>
            </a:r>
          </a:p>
          <a:p>
            <a:endParaRPr lang="en-US" dirty="0"/>
          </a:p>
          <a:p>
            <a:r>
              <a:rPr lang="en-US" dirty="0"/>
              <a:t>If there will be costs that need to be paid by a Home Office check, please submit the check request at least 10 business days before the event.</a:t>
            </a:r>
          </a:p>
          <a:p>
            <a:endParaRPr lang="en-US" dirty="0"/>
          </a:p>
          <a:p>
            <a:r>
              <a:rPr lang="en-US" dirty="0"/>
              <a:t>In the case of drawings or door prizes for an event, please keep in mind that ISI, as an organization, does not have a gambling license and therefore cannot legally participate in gaming of any kind.  </a:t>
            </a:r>
          </a:p>
          <a:p>
            <a:r>
              <a:rPr lang="en-US" dirty="0"/>
              <a:t>With this in mind, it is not authorized for any ISI staff member to organize a drawing, raffle, or other game in which participants have given money in order to participate, or for the event to be advertised as a raffle or auction.</a:t>
            </a:r>
          </a:p>
          <a:p>
            <a:endParaRPr lang="en-US" dirty="0"/>
          </a:p>
          <a:p>
            <a:r>
              <a:rPr lang="en-US" dirty="0"/>
              <a:t>All drawings must be organized whereby the participants have either filled out a registration or survey or are merely present in order to be considered for the drawing.  Please do not use gift cards for the prizes.  Since the IRS treats gift cards as cash, ISI must be cautious in how these items are used.  </a:t>
            </a:r>
          </a:p>
          <a:p>
            <a:endParaRPr lang="en-US" dirty="0"/>
          </a:p>
          <a:p>
            <a:r>
              <a:rPr lang="en-US" dirty="0"/>
              <a:t>The prizes for the drawing cannot total more than $500 in value and a drawing with prizes should not be done more than 3 times per year per area.</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BD35B7B-46CD-4FAE-93FE-C9E35EB2B1A3}" type="slidenum">
              <a:rPr lang="en-US" smtClean="0"/>
              <a:t>9</a:t>
            </a:fld>
            <a:endParaRPr lang="en-US"/>
          </a:p>
        </p:txBody>
      </p:sp>
    </p:spTree>
    <p:extLst>
      <p:ext uri="{BB962C8B-B14F-4D97-AF65-F5344CB8AC3E}">
        <p14:creationId xmlns:p14="http://schemas.microsoft.com/office/powerpoint/2010/main" val="1601492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138808E-3CB3-4CEA-A223-F604A137C1E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185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8808E-3CB3-4CEA-A223-F604A137C1E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421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8808E-3CB3-4CEA-A223-F604A137C1E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612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8808E-3CB3-4CEA-A223-F604A137C1E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199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6ABBB4-19F3-4C53-BB92-D76FD63DB90F}"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8808E-3CB3-4CEA-A223-F604A137C1E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374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6ABBB4-19F3-4C53-BB92-D76FD63DB90F}"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8808E-3CB3-4CEA-A223-F604A137C1E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443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6ABBB4-19F3-4C53-BB92-D76FD63DB90F}" type="datetimeFigureOut">
              <a:rPr lang="en-US" smtClean="0"/>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8808E-3CB3-4CEA-A223-F604A137C1E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04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6ABBB4-19F3-4C53-BB92-D76FD63DB90F}" type="datetimeFigureOut">
              <a:rPr lang="en-US" smtClean="0"/>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8808E-3CB3-4CEA-A223-F604A137C1E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141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ABBB4-19F3-4C53-BB92-D76FD63DB90F}" type="datetimeFigureOut">
              <a:rPr lang="en-US" smtClean="0"/>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8808E-3CB3-4CEA-A223-F604A137C1E9}" type="slidenum">
              <a:rPr lang="en-US" smtClean="0"/>
              <a:t>‹#›</a:t>
            </a:fld>
            <a:endParaRPr lang="en-US"/>
          </a:p>
        </p:txBody>
      </p:sp>
    </p:spTree>
    <p:extLst>
      <p:ext uri="{BB962C8B-B14F-4D97-AF65-F5344CB8AC3E}">
        <p14:creationId xmlns:p14="http://schemas.microsoft.com/office/powerpoint/2010/main" val="127433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6ABBB4-19F3-4C53-BB92-D76FD63DB90F}"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8808E-3CB3-4CEA-A223-F604A137C1E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106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F6ABBB4-19F3-4C53-BB92-D76FD63DB90F}" type="datetimeFigureOut">
              <a:rPr lang="en-US" smtClean="0"/>
              <a:t>5/22/2019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138808E-3CB3-4CEA-A223-F604A137C1E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1205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F6ABBB4-19F3-4C53-BB92-D76FD63DB90F}" type="datetimeFigureOut">
              <a:rPr lang="en-US" smtClean="0"/>
              <a:t>5/22/2019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138808E-3CB3-4CEA-A223-F604A137C1E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849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reimbursements@isionlin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finance@isionlin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892B-C342-4B35-A329-CC5501ED5377}"/>
              </a:ext>
            </a:extLst>
          </p:cNvPr>
          <p:cNvSpPr>
            <a:spLocks noGrp="1"/>
          </p:cNvSpPr>
          <p:nvPr>
            <p:ph type="ctrTitle"/>
          </p:nvPr>
        </p:nvSpPr>
        <p:spPr/>
        <p:txBody>
          <a:bodyPr>
            <a:normAutofit fontScale="90000"/>
          </a:bodyPr>
          <a:lstStyle/>
          <a:p>
            <a:r>
              <a:rPr lang="en-US" dirty="0"/>
              <a:t>Introduction to Reimbursements</a:t>
            </a:r>
            <a:br>
              <a:rPr lang="en-US" dirty="0"/>
            </a:br>
            <a:br>
              <a:rPr lang="en-US" dirty="0"/>
            </a:br>
            <a:r>
              <a:rPr lang="en-US" dirty="0"/>
              <a:t>Part II</a:t>
            </a:r>
          </a:p>
        </p:txBody>
      </p:sp>
    </p:spTree>
    <p:extLst>
      <p:ext uri="{BB962C8B-B14F-4D97-AF65-F5344CB8AC3E}">
        <p14:creationId xmlns:p14="http://schemas.microsoft.com/office/powerpoint/2010/main" val="70712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A4A5C-FE69-4E10-AD2B-8454AB689DE9}"/>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2D2EECE4-9A99-499E-898F-335EF8D2582E}"/>
              </a:ext>
            </a:extLst>
          </p:cNvPr>
          <p:cNvSpPr>
            <a:spLocks noGrp="1"/>
          </p:cNvSpPr>
          <p:nvPr>
            <p:ph idx="1"/>
          </p:nvPr>
        </p:nvSpPr>
        <p:spPr/>
        <p:txBody>
          <a:bodyPr/>
          <a:lstStyle/>
          <a:p>
            <a:r>
              <a:rPr lang="en-US" dirty="0"/>
              <a:t>Thank you for watching our series of videos on Introduction to Reimbursements.</a:t>
            </a:r>
          </a:p>
          <a:p>
            <a:endParaRPr lang="en-US" dirty="0"/>
          </a:p>
          <a:p>
            <a:r>
              <a:rPr lang="en-US" dirty="0"/>
              <a:t>Please contacts Finance at any time for questions or concerns.</a:t>
            </a:r>
          </a:p>
        </p:txBody>
      </p:sp>
    </p:spTree>
    <p:extLst>
      <p:ext uri="{BB962C8B-B14F-4D97-AF65-F5344CB8AC3E}">
        <p14:creationId xmlns:p14="http://schemas.microsoft.com/office/powerpoint/2010/main" val="141318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7F9-F009-4FBB-B5D8-E9F8441E21B7}"/>
              </a:ext>
            </a:extLst>
          </p:cNvPr>
          <p:cNvSpPr>
            <a:spLocks noGrp="1"/>
          </p:cNvSpPr>
          <p:nvPr>
            <p:ph type="title"/>
          </p:nvPr>
        </p:nvSpPr>
        <p:spPr/>
        <p:txBody>
          <a:bodyPr/>
          <a:lstStyle/>
          <a:p>
            <a:pPr algn="ctr"/>
            <a:r>
              <a:rPr lang="en-US" dirty="0"/>
              <a:t>Reimbursement Process</a:t>
            </a:r>
          </a:p>
        </p:txBody>
      </p:sp>
      <p:sp>
        <p:nvSpPr>
          <p:cNvPr id="3" name="Content Placeholder 2">
            <a:extLst>
              <a:ext uri="{FF2B5EF4-FFF2-40B4-BE49-F238E27FC236}">
                <a16:creationId xmlns:a16="http://schemas.microsoft.com/office/drawing/2014/main" id="{121E7263-7C1E-4ECD-9348-B6BE29D176A3}"/>
              </a:ext>
            </a:extLst>
          </p:cNvPr>
          <p:cNvSpPr>
            <a:spLocks noGrp="1"/>
          </p:cNvSpPr>
          <p:nvPr>
            <p:ph idx="1"/>
          </p:nvPr>
        </p:nvSpPr>
        <p:spPr>
          <a:xfrm>
            <a:off x="838200" y="2194559"/>
            <a:ext cx="10515600" cy="4298315"/>
          </a:xfrm>
        </p:spPr>
        <p:txBody>
          <a:bodyPr/>
          <a:lstStyle/>
          <a:p>
            <a:pPr>
              <a:spcBef>
                <a:spcPts val="1500"/>
              </a:spcBef>
            </a:pPr>
            <a:r>
              <a:rPr lang="en-US" dirty="0"/>
              <a:t>For each field staff member and min. rep., a unique department code is assigned at the time of hire.</a:t>
            </a:r>
          </a:p>
          <a:p>
            <a:pPr>
              <a:spcBef>
                <a:spcPts val="1500"/>
              </a:spcBef>
            </a:pPr>
            <a:r>
              <a:rPr lang="en-US" dirty="0"/>
              <a:t>This code needs to be included with each reimbursement request.</a:t>
            </a:r>
          </a:p>
          <a:p>
            <a:pPr>
              <a:spcBef>
                <a:spcPts val="1500"/>
              </a:spcBef>
            </a:pPr>
            <a:r>
              <a:rPr lang="en-US" dirty="0"/>
              <a:t>Reimbursements are due by midnight of the 1</a:t>
            </a:r>
            <a:r>
              <a:rPr lang="en-US" baseline="30000" dirty="0"/>
              <a:t>st</a:t>
            </a:r>
            <a:r>
              <a:rPr lang="en-US" dirty="0"/>
              <a:t> of the month for payment processing, but can be submitted anytime during the month.  Group expenses in at least $50 totals since amounts under that will not be considered until they equal at least $50 (unless they are close to 60 days in age).</a:t>
            </a:r>
          </a:p>
          <a:p>
            <a:pPr>
              <a:spcBef>
                <a:spcPts val="1500"/>
              </a:spcBef>
            </a:pPr>
            <a:r>
              <a:rPr lang="en-US" dirty="0"/>
              <a:t>All reimbursement questions must be answered before full processing and payment can occur.</a:t>
            </a:r>
          </a:p>
        </p:txBody>
      </p:sp>
    </p:spTree>
    <p:extLst>
      <p:ext uri="{BB962C8B-B14F-4D97-AF65-F5344CB8AC3E}">
        <p14:creationId xmlns:p14="http://schemas.microsoft.com/office/powerpoint/2010/main" val="1434350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FCA8F-3451-4D0E-86A7-0A8A9E30AB6E}"/>
              </a:ext>
            </a:extLst>
          </p:cNvPr>
          <p:cNvSpPr>
            <a:spLocks noGrp="1"/>
          </p:cNvSpPr>
          <p:nvPr>
            <p:ph type="title" idx="4294967295"/>
          </p:nvPr>
        </p:nvSpPr>
        <p:spPr>
          <a:xfrm>
            <a:off x="0" y="155575"/>
            <a:ext cx="10515600" cy="1325563"/>
          </a:xfrm>
        </p:spPr>
        <p:txBody>
          <a:bodyPr/>
          <a:lstStyle/>
          <a:p>
            <a:pPr algn="ctr"/>
            <a:r>
              <a:rPr lang="en-US" dirty="0"/>
              <a:t>Reimbursement Process – Cont.</a:t>
            </a:r>
          </a:p>
        </p:txBody>
      </p:sp>
      <p:sp>
        <p:nvSpPr>
          <p:cNvPr id="3" name="Content Placeholder 2">
            <a:extLst>
              <a:ext uri="{FF2B5EF4-FFF2-40B4-BE49-F238E27FC236}">
                <a16:creationId xmlns:a16="http://schemas.microsoft.com/office/drawing/2014/main" id="{F008B6EF-6027-4932-A07D-597C24A35D27}"/>
              </a:ext>
            </a:extLst>
          </p:cNvPr>
          <p:cNvSpPr>
            <a:spLocks noGrp="1"/>
          </p:cNvSpPr>
          <p:nvPr>
            <p:ph idx="4294967295"/>
          </p:nvPr>
        </p:nvSpPr>
        <p:spPr>
          <a:xfrm>
            <a:off x="838200" y="1149396"/>
            <a:ext cx="10515600" cy="4857750"/>
          </a:xfrm>
        </p:spPr>
        <p:txBody>
          <a:bodyPr>
            <a:normAutofit fontScale="77500" lnSpcReduction="20000"/>
          </a:bodyPr>
          <a:lstStyle/>
          <a:p>
            <a:r>
              <a:rPr lang="en-US" dirty="0"/>
              <a:t>Receipts are required for all expenses $75 and over and for all lodging expenses; however, any receipt can be requested by Finance at any time if more information is needed.  National Ministry Fund reimbursements require receipts for all expenses.</a:t>
            </a:r>
          </a:p>
          <a:p>
            <a:pPr marL="0" indent="0">
              <a:buNone/>
            </a:pPr>
            <a:endParaRPr lang="en-US" dirty="0"/>
          </a:p>
          <a:p>
            <a:r>
              <a:rPr lang="en-US" dirty="0"/>
              <a:t>All documentation must be kept by each staff member for 18 months past the submission date to cover all audited periods should additional questions need to be answered.</a:t>
            </a:r>
          </a:p>
          <a:p>
            <a:endParaRPr lang="en-US" dirty="0"/>
          </a:p>
          <a:p>
            <a:r>
              <a:rPr lang="en-US" dirty="0"/>
              <a:t>Receipts should be legible, unalterable, and itemized.</a:t>
            </a:r>
          </a:p>
          <a:p>
            <a:pPr marL="0" indent="0">
              <a:buNone/>
            </a:pPr>
            <a:endParaRPr lang="en-US" dirty="0"/>
          </a:p>
          <a:p>
            <a:r>
              <a:rPr lang="en-US" dirty="0"/>
              <a:t>For each expense, the following needs to be covered with the reimbursement:</a:t>
            </a:r>
          </a:p>
          <a:p>
            <a:pPr lvl="1"/>
            <a:r>
              <a:rPr lang="en-US" sz="2600" dirty="0"/>
              <a:t>Who, What, When, Where, and </a:t>
            </a:r>
            <a:r>
              <a:rPr lang="en-US" sz="2600" u="sng" dirty="0"/>
              <a:t>Why</a:t>
            </a:r>
            <a:r>
              <a:rPr lang="en-US" sz="2600" dirty="0"/>
              <a:t> (Why, as in, what is the business purpose of the expense)</a:t>
            </a:r>
          </a:p>
          <a:p>
            <a:pPr marL="457200" lvl="1" indent="0">
              <a:buNone/>
            </a:pPr>
            <a:endParaRPr lang="en-US" sz="2600" dirty="0"/>
          </a:p>
          <a:p>
            <a:r>
              <a:rPr lang="en-US" sz="3000" u="sng" dirty="0"/>
              <a:t>No cash advances will be made to field staff.</a:t>
            </a:r>
          </a:p>
        </p:txBody>
      </p:sp>
    </p:spTree>
    <p:extLst>
      <p:ext uri="{BB962C8B-B14F-4D97-AF65-F5344CB8AC3E}">
        <p14:creationId xmlns:p14="http://schemas.microsoft.com/office/powerpoint/2010/main" val="2955431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2273B-67FF-48B3-B60D-E4B9583984BD}"/>
              </a:ext>
            </a:extLst>
          </p:cNvPr>
          <p:cNvSpPr>
            <a:spLocks noGrp="1"/>
          </p:cNvSpPr>
          <p:nvPr>
            <p:ph type="title" idx="4294967295"/>
          </p:nvPr>
        </p:nvSpPr>
        <p:spPr>
          <a:xfrm>
            <a:off x="0" y="155575"/>
            <a:ext cx="10515600" cy="1325563"/>
          </a:xfrm>
        </p:spPr>
        <p:txBody>
          <a:bodyPr/>
          <a:lstStyle/>
          <a:p>
            <a:pPr algn="ctr"/>
            <a:r>
              <a:rPr lang="en-US" dirty="0"/>
              <a:t>Who’s who in Finance?</a:t>
            </a:r>
          </a:p>
        </p:txBody>
      </p:sp>
      <p:sp>
        <p:nvSpPr>
          <p:cNvPr id="3" name="Content Placeholder 2">
            <a:extLst>
              <a:ext uri="{FF2B5EF4-FFF2-40B4-BE49-F238E27FC236}">
                <a16:creationId xmlns:a16="http://schemas.microsoft.com/office/drawing/2014/main" id="{FF1E51B1-4A64-4BAC-885A-EE89C77DD00A}"/>
              </a:ext>
            </a:extLst>
          </p:cNvPr>
          <p:cNvSpPr>
            <a:spLocks noGrp="1"/>
          </p:cNvSpPr>
          <p:nvPr>
            <p:ph idx="4294967295"/>
          </p:nvPr>
        </p:nvSpPr>
        <p:spPr>
          <a:xfrm>
            <a:off x="640080" y="1033054"/>
            <a:ext cx="10515600" cy="5187950"/>
          </a:xfrm>
        </p:spPr>
        <p:txBody>
          <a:bodyPr>
            <a:normAutofit/>
          </a:bodyPr>
          <a:lstStyle/>
          <a:p>
            <a:r>
              <a:rPr lang="en-US" dirty="0"/>
              <a:t>Accounts Payable Staff – Receives the reimbursements and vendor invoices, checks all submissions for completeness and accuracy, receives requisitions (check requests) for processing, and produces reports for staff.</a:t>
            </a:r>
          </a:p>
          <a:p>
            <a:pPr lvl="1"/>
            <a:r>
              <a:rPr lang="en-US" dirty="0"/>
              <a:t>Email – </a:t>
            </a:r>
            <a:r>
              <a:rPr lang="en-US" dirty="0">
                <a:hlinkClick r:id="rId3"/>
              </a:rPr>
              <a:t>reimbursements@isionline.org</a:t>
            </a:r>
            <a:endParaRPr lang="en-US" dirty="0"/>
          </a:p>
          <a:p>
            <a:pPr marL="457200" lvl="1" indent="0">
              <a:buNone/>
            </a:pPr>
            <a:endParaRPr lang="en-US" dirty="0"/>
          </a:p>
          <a:p>
            <a:r>
              <a:rPr lang="en-US" dirty="0"/>
              <a:t>Senior Staff Accountant – Processes payroll and other related requests, creates and updates Finance forms, coordinates budgets with HR, produces reports for staff, and assists with all audits.</a:t>
            </a:r>
          </a:p>
          <a:p>
            <a:pPr lvl="1"/>
            <a:r>
              <a:rPr lang="en-US" dirty="0"/>
              <a:t>Additional Email – </a:t>
            </a:r>
            <a:r>
              <a:rPr lang="en-US" dirty="0">
                <a:hlinkClick r:id="rId4"/>
              </a:rPr>
              <a:t>finance@isionline.org</a:t>
            </a:r>
            <a:endParaRPr lang="en-US" dirty="0"/>
          </a:p>
          <a:p>
            <a:pPr marL="0" indent="0">
              <a:buNone/>
            </a:pPr>
            <a:endParaRPr lang="en-US" dirty="0"/>
          </a:p>
          <a:p>
            <a:r>
              <a:rPr lang="en-US" dirty="0"/>
              <a:t>Controller – Reviews all Finance documents, produces financial statements, approves all payments, supervises Finance staff, provides audit information to CPA firm, and serves on the Finance committee for the Board.</a:t>
            </a:r>
          </a:p>
        </p:txBody>
      </p:sp>
    </p:spTree>
    <p:extLst>
      <p:ext uri="{BB962C8B-B14F-4D97-AF65-F5344CB8AC3E}">
        <p14:creationId xmlns:p14="http://schemas.microsoft.com/office/powerpoint/2010/main" val="2245714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680EA-18AA-4167-99B5-290D1A6D173C}"/>
              </a:ext>
            </a:extLst>
          </p:cNvPr>
          <p:cNvSpPr>
            <a:spLocks noGrp="1"/>
          </p:cNvSpPr>
          <p:nvPr>
            <p:ph type="title" idx="4294967295"/>
          </p:nvPr>
        </p:nvSpPr>
        <p:spPr>
          <a:xfrm>
            <a:off x="0" y="160338"/>
            <a:ext cx="10515600" cy="282575"/>
          </a:xfrm>
        </p:spPr>
        <p:txBody>
          <a:bodyPr>
            <a:normAutofit fontScale="90000"/>
          </a:bodyPr>
          <a:lstStyle/>
          <a:p>
            <a:pPr algn="ctr"/>
            <a:r>
              <a:rPr lang="en-US" sz="3400" dirty="0"/>
              <a:t>Approvals – Who Do I Go To When?</a:t>
            </a:r>
          </a:p>
        </p:txBody>
      </p:sp>
      <p:sp>
        <p:nvSpPr>
          <p:cNvPr id="3" name="Content Placeholder 2">
            <a:extLst>
              <a:ext uri="{FF2B5EF4-FFF2-40B4-BE49-F238E27FC236}">
                <a16:creationId xmlns:a16="http://schemas.microsoft.com/office/drawing/2014/main" id="{880A4421-C64B-4DFF-A17A-AB25BFA65604}"/>
              </a:ext>
            </a:extLst>
          </p:cNvPr>
          <p:cNvSpPr>
            <a:spLocks noGrp="1"/>
          </p:cNvSpPr>
          <p:nvPr>
            <p:ph idx="4294967295"/>
          </p:nvPr>
        </p:nvSpPr>
        <p:spPr>
          <a:xfrm>
            <a:off x="1676400" y="1724296"/>
            <a:ext cx="10515600" cy="5133703"/>
          </a:xfrm>
        </p:spPr>
        <p:txBody>
          <a:bodyPr>
            <a:noAutofit/>
          </a:bodyPr>
          <a:lstStyle/>
          <a:p>
            <a:pPr marL="0">
              <a:lnSpc>
                <a:spcPts val="1300"/>
              </a:lnSpc>
              <a:spcBef>
                <a:spcPts val="600"/>
              </a:spcBef>
            </a:pPr>
            <a:r>
              <a:rPr lang="en-US" sz="3200" dirty="0"/>
              <a:t>Supervisors approve:</a:t>
            </a:r>
          </a:p>
          <a:p>
            <a:pPr marL="0" indent="0">
              <a:lnSpc>
                <a:spcPts val="1300"/>
              </a:lnSpc>
              <a:spcBef>
                <a:spcPts val="600"/>
              </a:spcBef>
              <a:buNone/>
            </a:pPr>
            <a:endParaRPr lang="en-US" sz="3200" dirty="0"/>
          </a:p>
          <a:p>
            <a:pPr marL="0" lvl="1" indent="-457200">
              <a:lnSpc>
                <a:spcPts val="1300"/>
              </a:lnSpc>
              <a:spcBef>
                <a:spcPts val="600"/>
              </a:spcBef>
              <a:buFont typeface="+mj-lt"/>
              <a:buAutoNum type="arabicPeriod"/>
            </a:pPr>
            <a:r>
              <a:rPr lang="en-US" sz="2400" dirty="0"/>
              <a:t>Expense for college courses regardless of purpose</a:t>
            </a:r>
          </a:p>
          <a:p>
            <a:pPr marL="0" lvl="1" indent="-457200">
              <a:lnSpc>
                <a:spcPts val="1300"/>
              </a:lnSpc>
              <a:spcBef>
                <a:spcPts val="600"/>
              </a:spcBef>
              <a:buFont typeface="+mj-lt"/>
              <a:buAutoNum type="arabicPeriod"/>
            </a:pPr>
            <a:r>
              <a:rPr lang="en-US" sz="2400" dirty="0"/>
              <a:t>Requisitions or check requests up to $500</a:t>
            </a:r>
          </a:p>
          <a:p>
            <a:pPr marL="0" lvl="1" indent="-457200">
              <a:lnSpc>
                <a:spcPts val="1300"/>
              </a:lnSpc>
              <a:spcBef>
                <a:spcPts val="600"/>
              </a:spcBef>
              <a:buFont typeface="+mj-lt"/>
              <a:buAutoNum type="arabicPeriod"/>
            </a:pPr>
            <a:r>
              <a:rPr lang="en-US" sz="2400" dirty="0"/>
              <a:t>Budgets and any changes for field staff he/she supervises</a:t>
            </a:r>
          </a:p>
          <a:p>
            <a:pPr marL="0" lvl="1" indent="-457200">
              <a:lnSpc>
                <a:spcPts val="1300"/>
              </a:lnSpc>
              <a:spcBef>
                <a:spcPts val="600"/>
              </a:spcBef>
              <a:buFont typeface="+mj-lt"/>
              <a:buAutoNum type="arabicPeriod"/>
            </a:pPr>
            <a:r>
              <a:rPr lang="en-US" sz="2400" dirty="0"/>
              <a:t>Seminars and conferences staff wish to be reimbursed for</a:t>
            </a:r>
          </a:p>
          <a:p>
            <a:pPr marL="0" lvl="1" indent="0">
              <a:lnSpc>
                <a:spcPts val="1300"/>
              </a:lnSpc>
              <a:spcBef>
                <a:spcPts val="600"/>
              </a:spcBef>
              <a:buNone/>
            </a:pPr>
            <a:endParaRPr lang="en-US" sz="3200" dirty="0"/>
          </a:p>
          <a:p>
            <a:pPr marL="0">
              <a:lnSpc>
                <a:spcPts val="1300"/>
              </a:lnSpc>
              <a:spcBef>
                <a:spcPts val="600"/>
              </a:spcBef>
            </a:pPr>
            <a:r>
              <a:rPr lang="en-US" sz="3200" dirty="0"/>
              <a:t>City/Area Directors approve:</a:t>
            </a:r>
          </a:p>
          <a:p>
            <a:pPr marL="0">
              <a:lnSpc>
                <a:spcPts val="1300"/>
              </a:lnSpc>
              <a:spcBef>
                <a:spcPts val="600"/>
              </a:spcBef>
            </a:pPr>
            <a:endParaRPr lang="en-US" sz="3200" dirty="0"/>
          </a:p>
          <a:p>
            <a:pPr marL="0" lvl="1" indent="-457200">
              <a:lnSpc>
                <a:spcPts val="1300"/>
              </a:lnSpc>
              <a:spcBef>
                <a:spcPts val="600"/>
              </a:spcBef>
              <a:buFont typeface="+mj-lt"/>
              <a:buAutoNum type="arabicPeriod"/>
            </a:pPr>
            <a:r>
              <a:rPr lang="en-US" sz="2400" dirty="0"/>
              <a:t>Expenses against the city/area account he/she is responsible for which includes</a:t>
            </a:r>
          </a:p>
          <a:p>
            <a:pPr marL="0" lvl="1" indent="0">
              <a:lnSpc>
                <a:spcPts val="1300"/>
              </a:lnSpc>
              <a:spcBef>
                <a:spcPts val="600"/>
              </a:spcBef>
              <a:buNone/>
            </a:pPr>
            <a:r>
              <a:rPr lang="en-US" sz="2400" dirty="0"/>
              <a:t>      transfer requests</a:t>
            </a:r>
          </a:p>
          <a:p>
            <a:pPr marL="0" lvl="1" indent="0">
              <a:lnSpc>
                <a:spcPts val="1300"/>
              </a:lnSpc>
              <a:spcBef>
                <a:spcPts val="600"/>
              </a:spcBef>
              <a:buNone/>
            </a:pPr>
            <a:endParaRPr lang="en-US" sz="1600" dirty="0"/>
          </a:p>
        </p:txBody>
      </p:sp>
    </p:spTree>
    <p:extLst>
      <p:ext uri="{BB962C8B-B14F-4D97-AF65-F5344CB8AC3E}">
        <p14:creationId xmlns:p14="http://schemas.microsoft.com/office/powerpoint/2010/main" val="366771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680EA-18AA-4167-99B5-290D1A6D173C}"/>
              </a:ext>
            </a:extLst>
          </p:cNvPr>
          <p:cNvSpPr>
            <a:spLocks noGrp="1"/>
          </p:cNvSpPr>
          <p:nvPr>
            <p:ph type="title" idx="4294967295"/>
          </p:nvPr>
        </p:nvSpPr>
        <p:spPr>
          <a:xfrm>
            <a:off x="156755" y="539161"/>
            <a:ext cx="10515600" cy="636496"/>
          </a:xfrm>
        </p:spPr>
        <p:txBody>
          <a:bodyPr>
            <a:normAutofit fontScale="90000"/>
          </a:bodyPr>
          <a:lstStyle/>
          <a:p>
            <a:pPr algn="ctr"/>
            <a:r>
              <a:rPr lang="en-US" sz="3400" dirty="0"/>
              <a:t>Approvals – Who Do I Go To When? continued</a:t>
            </a:r>
          </a:p>
        </p:txBody>
      </p:sp>
      <p:sp>
        <p:nvSpPr>
          <p:cNvPr id="3" name="Content Placeholder 2">
            <a:extLst>
              <a:ext uri="{FF2B5EF4-FFF2-40B4-BE49-F238E27FC236}">
                <a16:creationId xmlns:a16="http://schemas.microsoft.com/office/drawing/2014/main" id="{880A4421-C64B-4DFF-A17A-AB25BFA65604}"/>
              </a:ext>
            </a:extLst>
          </p:cNvPr>
          <p:cNvSpPr>
            <a:spLocks noGrp="1"/>
          </p:cNvSpPr>
          <p:nvPr>
            <p:ph idx="4294967295"/>
          </p:nvPr>
        </p:nvSpPr>
        <p:spPr>
          <a:xfrm>
            <a:off x="1676400" y="1436914"/>
            <a:ext cx="10515600" cy="5421086"/>
          </a:xfrm>
        </p:spPr>
        <p:txBody>
          <a:bodyPr>
            <a:noAutofit/>
          </a:bodyPr>
          <a:lstStyle/>
          <a:p>
            <a:pPr marL="0" lvl="1" indent="0">
              <a:lnSpc>
                <a:spcPts val="1300"/>
              </a:lnSpc>
              <a:spcBef>
                <a:spcPts val="600"/>
              </a:spcBef>
              <a:buNone/>
            </a:pPr>
            <a:endParaRPr lang="en-US" sz="1600" dirty="0"/>
          </a:p>
          <a:p>
            <a:pPr marL="0">
              <a:lnSpc>
                <a:spcPts val="1300"/>
              </a:lnSpc>
              <a:spcBef>
                <a:spcPts val="600"/>
              </a:spcBef>
            </a:pPr>
            <a:r>
              <a:rPr lang="en-US" sz="2200" dirty="0"/>
              <a:t>Regional Field Directors (RFDs) approve:</a:t>
            </a:r>
          </a:p>
          <a:p>
            <a:pPr marL="0" lvl="1" indent="-457200">
              <a:lnSpc>
                <a:spcPts val="1300"/>
              </a:lnSpc>
              <a:spcBef>
                <a:spcPts val="600"/>
              </a:spcBef>
              <a:buFont typeface="+mj-lt"/>
              <a:buAutoNum type="arabicPeriod"/>
            </a:pPr>
            <a:r>
              <a:rPr lang="en-US" sz="1600" dirty="0"/>
              <a:t>Expenses for college courses regardless of purpose</a:t>
            </a:r>
          </a:p>
          <a:p>
            <a:pPr marL="0" lvl="1" indent="-457200">
              <a:lnSpc>
                <a:spcPts val="1300"/>
              </a:lnSpc>
              <a:spcBef>
                <a:spcPts val="600"/>
              </a:spcBef>
              <a:buFont typeface="+mj-lt"/>
              <a:buAutoNum type="arabicPeriod"/>
            </a:pPr>
            <a:r>
              <a:rPr lang="en-US" sz="1600" dirty="0"/>
              <a:t>Requisitions or check requests up to $1,000</a:t>
            </a:r>
          </a:p>
          <a:p>
            <a:pPr marL="0" lvl="1" indent="-457200">
              <a:lnSpc>
                <a:spcPts val="1300"/>
              </a:lnSpc>
              <a:spcBef>
                <a:spcPts val="600"/>
              </a:spcBef>
              <a:buFont typeface="+mj-lt"/>
              <a:buAutoNum type="arabicPeriod"/>
            </a:pPr>
            <a:r>
              <a:rPr lang="en-US" sz="1600" dirty="0"/>
              <a:t>Budgets and changes for staff under him/her</a:t>
            </a:r>
          </a:p>
          <a:p>
            <a:pPr marL="0" lvl="1" indent="-457200">
              <a:lnSpc>
                <a:spcPts val="1300"/>
              </a:lnSpc>
              <a:spcBef>
                <a:spcPts val="600"/>
              </a:spcBef>
              <a:buFont typeface="+mj-lt"/>
              <a:buAutoNum type="arabicPeriod"/>
            </a:pPr>
            <a:r>
              <a:rPr lang="en-US" sz="1600" dirty="0"/>
              <a:t>Capital expenditures of $2500 or more</a:t>
            </a:r>
          </a:p>
          <a:p>
            <a:pPr marL="0" lvl="1" indent="-457200">
              <a:lnSpc>
                <a:spcPts val="1300"/>
              </a:lnSpc>
              <a:spcBef>
                <a:spcPts val="600"/>
              </a:spcBef>
              <a:buFont typeface="+mj-lt"/>
              <a:buAutoNum type="arabicPeriod"/>
            </a:pPr>
            <a:endParaRPr lang="en-US" sz="1600" dirty="0"/>
          </a:p>
          <a:p>
            <a:pPr marL="0">
              <a:lnSpc>
                <a:spcPts val="1300"/>
              </a:lnSpc>
              <a:spcBef>
                <a:spcPts val="600"/>
              </a:spcBef>
            </a:pPr>
            <a:r>
              <a:rPr lang="en-US" sz="2200" dirty="0"/>
              <a:t>Home Office approves:</a:t>
            </a:r>
          </a:p>
          <a:p>
            <a:pPr marL="0" lvl="1" indent="-457200">
              <a:lnSpc>
                <a:spcPts val="1300"/>
              </a:lnSpc>
              <a:spcBef>
                <a:spcPts val="600"/>
              </a:spcBef>
              <a:buFont typeface="+mj-lt"/>
              <a:buAutoNum type="arabicPeriod"/>
            </a:pPr>
            <a:r>
              <a:rPr lang="en-US" sz="1600" dirty="0"/>
              <a:t>Expenses for college courses regardless of purpose</a:t>
            </a:r>
          </a:p>
          <a:p>
            <a:pPr marL="0" lvl="1" indent="-457200">
              <a:lnSpc>
                <a:spcPts val="1300"/>
              </a:lnSpc>
              <a:spcBef>
                <a:spcPts val="600"/>
              </a:spcBef>
              <a:buFont typeface="+mj-lt"/>
              <a:buAutoNum type="arabicPeriod"/>
            </a:pPr>
            <a:r>
              <a:rPr lang="en-US" sz="1600" dirty="0"/>
              <a:t>ALL CONTRACTS</a:t>
            </a:r>
          </a:p>
          <a:p>
            <a:pPr marL="0" lvl="1" indent="-457200">
              <a:lnSpc>
                <a:spcPts val="1300"/>
              </a:lnSpc>
              <a:spcBef>
                <a:spcPts val="600"/>
              </a:spcBef>
              <a:buFont typeface="+mj-lt"/>
              <a:buAutoNum type="arabicPeriod"/>
            </a:pPr>
            <a:r>
              <a:rPr lang="en-US" sz="1600" dirty="0"/>
              <a:t>Capital expenditures of $2500 or more</a:t>
            </a:r>
          </a:p>
          <a:p>
            <a:pPr marL="0" lvl="1" indent="-457200">
              <a:lnSpc>
                <a:spcPts val="1300"/>
              </a:lnSpc>
              <a:spcBef>
                <a:spcPts val="600"/>
              </a:spcBef>
              <a:buFont typeface="+mj-lt"/>
              <a:buAutoNum type="arabicPeriod"/>
            </a:pPr>
            <a:r>
              <a:rPr lang="en-US" sz="1600" dirty="0"/>
              <a:t>Salary changes outside of pre-approved ranges</a:t>
            </a:r>
          </a:p>
          <a:p>
            <a:pPr marL="0" lvl="1" indent="-457200">
              <a:lnSpc>
                <a:spcPts val="1300"/>
              </a:lnSpc>
              <a:spcBef>
                <a:spcPts val="600"/>
              </a:spcBef>
              <a:buFont typeface="+mj-lt"/>
              <a:buAutoNum type="arabicPeriod"/>
            </a:pPr>
            <a:r>
              <a:rPr lang="en-US" sz="1600" dirty="0"/>
              <a:t>Benevolence requests</a:t>
            </a:r>
          </a:p>
          <a:p>
            <a:pPr marL="0" lvl="1" indent="-457200">
              <a:lnSpc>
                <a:spcPts val="1300"/>
              </a:lnSpc>
              <a:spcBef>
                <a:spcPts val="600"/>
              </a:spcBef>
              <a:buFont typeface="+mj-lt"/>
              <a:buAutoNum type="arabicPeriod"/>
            </a:pPr>
            <a:r>
              <a:rPr lang="en-US" sz="1600" dirty="0"/>
              <a:t>Changes to escrow amounts</a:t>
            </a:r>
          </a:p>
          <a:p>
            <a:pPr marL="0" lvl="1" indent="-457200">
              <a:lnSpc>
                <a:spcPts val="1300"/>
              </a:lnSpc>
              <a:spcBef>
                <a:spcPts val="600"/>
              </a:spcBef>
              <a:buFont typeface="+mj-lt"/>
              <a:buAutoNum type="arabicPeriod"/>
            </a:pPr>
            <a:r>
              <a:rPr lang="en-US" sz="1600" dirty="0"/>
              <a:t>Any other budget changes outside of pre-approved ranges</a:t>
            </a:r>
          </a:p>
          <a:p>
            <a:pPr marL="0" lvl="1" indent="0">
              <a:lnSpc>
                <a:spcPts val="1300"/>
              </a:lnSpc>
              <a:spcBef>
                <a:spcPts val="600"/>
              </a:spcBef>
              <a:buNone/>
            </a:pPr>
            <a:endParaRPr lang="en-US" sz="1600" dirty="0"/>
          </a:p>
          <a:p>
            <a:pPr marL="0">
              <a:lnSpc>
                <a:spcPts val="1300"/>
              </a:lnSpc>
              <a:spcBef>
                <a:spcPts val="600"/>
              </a:spcBef>
            </a:pPr>
            <a:r>
              <a:rPr lang="en-US" sz="2200" dirty="0"/>
              <a:t>Board of Trustees approves all housing allowances</a:t>
            </a:r>
          </a:p>
        </p:txBody>
      </p:sp>
    </p:spTree>
    <p:extLst>
      <p:ext uri="{BB962C8B-B14F-4D97-AF65-F5344CB8AC3E}">
        <p14:creationId xmlns:p14="http://schemas.microsoft.com/office/powerpoint/2010/main" val="4243678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F8959-D061-483C-B498-20135B3D2B18}"/>
              </a:ext>
            </a:extLst>
          </p:cNvPr>
          <p:cNvSpPr>
            <a:spLocks noGrp="1"/>
          </p:cNvSpPr>
          <p:nvPr>
            <p:ph type="title" idx="4294967295"/>
          </p:nvPr>
        </p:nvSpPr>
        <p:spPr>
          <a:xfrm>
            <a:off x="0" y="17463"/>
            <a:ext cx="10515600" cy="1287462"/>
          </a:xfrm>
        </p:spPr>
        <p:txBody>
          <a:bodyPr/>
          <a:lstStyle/>
          <a:p>
            <a:pPr algn="ctr"/>
            <a:r>
              <a:rPr lang="en-US" dirty="0"/>
              <a:t>Fund Balance “aka” How Much is Left</a:t>
            </a:r>
          </a:p>
        </p:txBody>
      </p:sp>
      <p:sp>
        <p:nvSpPr>
          <p:cNvPr id="3" name="Content Placeholder 2">
            <a:extLst>
              <a:ext uri="{FF2B5EF4-FFF2-40B4-BE49-F238E27FC236}">
                <a16:creationId xmlns:a16="http://schemas.microsoft.com/office/drawing/2014/main" id="{499F26E4-87AE-4561-B371-3DACD5A0A167}"/>
              </a:ext>
            </a:extLst>
          </p:cNvPr>
          <p:cNvSpPr>
            <a:spLocks noGrp="1"/>
          </p:cNvSpPr>
          <p:nvPr>
            <p:ph idx="4294967295"/>
          </p:nvPr>
        </p:nvSpPr>
        <p:spPr>
          <a:xfrm>
            <a:off x="535577" y="896143"/>
            <a:ext cx="10515600" cy="5065713"/>
          </a:xfrm>
        </p:spPr>
        <p:txBody>
          <a:bodyPr>
            <a:normAutofit fontScale="85000" lnSpcReduction="10000"/>
          </a:bodyPr>
          <a:lstStyle/>
          <a:p>
            <a:r>
              <a:rPr lang="en-US" dirty="0"/>
              <a:t>All money coming into ISI that is designated for a certain department code (ministry fund) is tracked separately within the accounting system, so each fund maintains it’s own balance at any time in the fiscal year.</a:t>
            </a:r>
          </a:p>
          <a:p>
            <a:pPr marL="0" indent="0">
              <a:buNone/>
            </a:pPr>
            <a:endParaRPr lang="en-US" dirty="0"/>
          </a:p>
          <a:p>
            <a:r>
              <a:rPr lang="en-US" dirty="0"/>
              <a:t>All income and expenses are posted to that unique account to which they apply and reported on separately.</a:t>
            </a:r>
          </a:p>
          <a:p>
            <a:pPr marL="0" indent="0">
              <a:buNone/>
            </a:pPr>
            <a:endParaRPr lang="en-US" dirty="0"/>
          </a:p>
          <a:p>
            <a:r>
              <a:rPr lang="en-US" dirty="0"/>
              <a:t>The fund balance is what determines when and how much in reimbursements will be paid to staff. </a:t>
            </a:r>
          </a:p>
          <a:p>
            <a:endParaRPr lang="en-US" dirty="0"/>
          </a:p>
          <a:p>
            <a:r>
              <a:rPr lang="en-US" dirty="0"/>
              <a:t>Fund balance information can be requested at any time; however, all staff will get a report as to fund balance at least once a month from Finance.</a:t>
            </a:r>
          </a:p>
          <a:p>
            <a:endParaRPr lang="en-US" dirty="0"/>
          </a:p>
          <a:p>
            <a:r>
              <a:rPr lang="en-US" dirty="0"/>
              <a:t>Finance may need to make adjustments to fund balances if any mistakes are made which will reflect in the next reporting period.</a:t>
            </a:r>
          </a:p>
        </p:txBody>
      </p:sp>
    </p:spTree>
    <p:extLst>
      <p:ext uri="{BB962C8B-B14F-4D97-AF65-F5344CB8AC3E}">
        <p14:creationId xmlns:p14="http://schemas.microsoft.com/office/powerpoint/2010/main" val="736990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0649E-A7BC-4B65-9B47-07BAC7DDD26E}"/>
              </a:ext>
            </a:extLst>
          </p:cNvPr>
          <p:cNvSpPr>
            <a:spLocks noGrp="1"/>
          </p:cNvSpPr>
          <p:nvPr>
            <p:ph type="title"/>
          </p:nvPr>
        </p:nvSpPr>
        <p:spPr/>
        <p:txBody>
          <a:bodyPr/>
          <a:lstStyle/>
          <a:p>
            <a:pPr algn="ctr"/>
            <a:r>
              <a:rPr lang="en-US" dirty="0"/>
              <a:t>Reimbursements – What if I don’t agree or need more information</a:t>
            </a:r>
          </a:p>
        </p:txBody>
      </p:sp>
      <p:sp>
        <p:nvSpPr>
          <p:cNvPr id="3" name="Content Placeholder 2">
            <a:extLst>
              <a:ext uri="{FF2B5EF4-FFF2-40B4-BE49-F238E27FC236}">
                <a16:creationId xmlns:a16="http://schemas.microsoft.com/office/drawing/2014/main" id="{AB1358C1-BDCD-4ECB-97F9-4C06FBC0DA5F}"/>
              </a:ext>
            </a:extLst>
          </p:cNvPr>
          <p:cNvSpPr>
            <a:spLocks noGrp="1"/>
          </p:cNvSpPr>
          <p:nvPr>
            <p:ph idx="1"/>
          </p:nvPr>
        </p:nvSpPr>
        <p:spPr>
          <a:xfrm>
            <a:off x="838200" y="1948721"/>
            <a:ext cx="10515600" cy="4228242"/>
          </a:xfrm>
        </p:spPr>
        <p:txBody>
          <a:bodyPr/>
          <a:lstStyle/>
          <a:p>
            <a:r>
              <a:rPr lang="en-US" dirty="0"/>
              <a:t>If an adjustment needs to be made to any submitted reimbursement, Finance will let you know and give an opportunity for more explanation.  If there is sufficient documentation, additional amounts might be approved.</a:t>
            </a:r>
          </a:p>
          <a:p>
            <a:endParaRPr lang="en-US" dirty="0"/>
          </a:p>
          <a:p>
            <a:r>
              <a:rPr lang="en-US" dirty="0"/>
              <a:t>Finance must make the final determination due to the responsibility to make sure all requirements are adhered to.  </a:t>
            </a:r>
          </a:p>
          <a:p>
            <a:endParaRPr lang="en-US" dirty="0"/>
          </a:p>
          <a:p>
            <a:pPr marL="0" indent="0">
              <a:buNone/>
            </a:pPr>
            <a:endParaRPr lang="en-US" dirty="0"/>
          </a:p>
        </p:txBody>
      </p:sp>
    </p:spTree>
    <p:extLst>
      <p:ext uri="{BB962C8B-B14F-4D97-AF65-F5344CB8AC3E}">
        <p14:creationId xmlns:p14="http://schemas.microsoft.com/office/powerpoint/2010/main" val="2757943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5CA41-CBC2-4C24-9820-B2310678ED12}"/>
              </a:ext>
            </a:extLst>
          </p:cNvPr>
          <p:cNvSpPr>
            <a:spLocks noGrp="1"/>
          </p:cNvSpPr>
          <p:nvPr>
            <p:ph type="title" idx="4294967295"/>
          </p:nvPr>
        </p:nvSpPr>
        <p:spPr>
          <a:xfrm>
            <a:off x="0" y="53975"/>
            <a:ext cx="10515600" cy="1325563"/>
          </a:xfrm>
        </p:spPr>
        <p:txBody>
          <a:bodyPr/>
          <a:lstStyle/>
          <a:p>
            <a:pPr algn="ctr"/>
            <a:r>
              <a:rPr lang="en-US" dirty="0"/>
              <a:t>Events – What Do I Need to Know</a:t>
            </a:r>
          </a:p>
        </p:txBody>
      </p:sp>
      <p:sp>
        <p:nvSpPr>
          <p:cNvPr id="3" name="Content Placeholder 2">
            <a:extLst>
              <a:ext uri="{FF2B5EF4-FFF2-40B4-BE49-F238E27FC236}">
                <a16:creationId xmlns:a16="http://schemas.microsoft.com/office/drawing/2014/main" id="{22926B9A-5765-46B4-BE27-5169AB29D162}"/>
              </a:ext>
            </a:extLst>
          </p:cNvPr>
          <p:cNvSpPr>
            <a:spLocks noGrp="1"/>
          </p:cNvSpPr>
          <p:nvPr>
            <p:ph idx="4294967295"/>
          </p:nvPr>
        </p:nvSpPr>
        <p:spPr>
          <a:xfrm>
            <a:off x="616744" y="1010422"/>
            <a:ext cx="10958512" cy="5291137"/>
          </a:xfrm>
        </p:spPr>
        <p:txBody>
          <a:bodyPr>
            <a:normAutofit/>
          </a:bodyPr>
          <a:lstStyle/>
          <a:p>
            <a:r>
              <a:rPr lang="en-US" dirty="0"/>
              <a:t>Events can be paid for by money currently available, or they can be for the purpose of fund-raising.</a:t>
            </a:r>
          </a:p>
          <a:p>
            <a:pPr marL="0" indent="0">
              <a:buNone/>
            </a:pPr>
            <a:endParaRPr lang="en-US" dirty="0"/>
          </a:p>
          <a:p>
            <a:r>
              <a:rPr lang="en-US" dirty="0"/>
              <a:t>Approval and an event code must be obtained from the Home Office before any further action is taken for fund-raising or if registrations need to be paid for an event.</a:t>
            </a:r>
          </a:p>
          <a:p>
            <a:endParaRPr lang="en-US" dirty="0"/>
          </a:p>
          <a:p>
            <a:r>
              <a:rPr lang="en-US" dirty="0"/>
              <a:t>Additional reminders: </a:t>
            </a:r>
          </a:p>
          <a:p>
            <a:pPr marL="914400" lvl="1" indent="-457200">
              <a:buFont typeface="+mj-lt"/>
              <a:buAutoNum type="arabicPeriod"/>
            </a:pPr>
            <a:r>
              <a:rPr lang="en-US" dirty="0"/>
              <a:t>All contracts must be done by the Home Office.</a:t>
            </a:r>
          </a:p>
          <a:p>
            <a:pPr marL="914400" lvl="1" indent="-457200">
              <a:buFont typeface="+mj-lt"/>
              <a:buAutoNum type="arabicPeriod"/>
            </a:pPr>
            <a:r>
              <a:rPr lang="en-US" dirty="0"/>
              <a:t>Requisitions or check requests must be sent to Finance at least 10 business days before the event with proper approvals already obtained ($500 supervisor, $1,000 RFD limits).</a:t>
            </a:r>
          </a:p>
          <a:p>
            <a:pPr marL="914400" lvl="1" indent="-457200">
              <a:buFont typeface="+mj-lt"/>
              <a:buAutoNum type="arabicPeriod"/>
            </a:pPr>
            <a:r>
              <a:rPr lang="en-US" dirty="0"/>
              <a:t>Registration payments are not donations and will be accounted for accordingly.</a:t>
            </a:r>
          </a:p>
          <a:p>
            <a:pPr marL="914400" lvl="1" indent="-457200">
              <a:buFont typeface="+mj-lt"/>
              <a:buAutoNum type="arabicPeriod"/>
            </a:pPr>
            <a:r>
              <a:rPr lang="en-US" dirty="0"/>
              <a:t>Drawings must not be used for fund raising – ISI cannot legally participate in gaming of any kind (no raffles).</a:t>
            </a:r>
          </a:p>
          <a:p>
            <a:pPr marL="914400" lvl="1" indent="-457200">
              <a:buFont typeface="+mj-lt"/>
              <a:buAutoNum type="arabicPeriod"/>
            </a:pPr>
            <a:endParaRPr lang="en-US" dirty="0"/>
          </a:p>
          <a:p>
            <a:endParaRPr lang="en-US" dirty="0"/>
          </a:p>
          <a:p>
            <a:endParaRPr lang="en-US" dirty="0"/>
          </a:p>
        </p:txBody>
      </p:sp>
    </p:spTree>
    <p:extLst>
      <p:ext uri="{BB962C8B-B14F-4D97-AF65-F5344CB8AC3E}">
        <p14:creationId xmlns:p14="http://schemas.microsoft.com/office/powerpoint/2010/main" val="5962686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1622</TotalTime>
  <Words>3239</Words>
  <Application>Microsoft Office PowerPoint</Application>
  <PresentationFormat>Widescreen</PresentationFormat>
  <Paragraphs>191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Gallery</vt:lpstr>
      <vt:lpstr>Introduction to Reimbursements  Part II</vt:lpstr>
      <vt:lpstr>Reimbursement Process</vt:lpstr>
      <vt:lpstr>Reimbursement Process – Cont.</vt:lpstr>
      <vt:lpstr>Who’s who in Finance?</vt:lpstr>
      <vt:lpstr>Approvals – Who Do I Go To When?</vt:lpstr>
      <vt:lpstr>Approvals – Who Do I Go To When? continued</vt:lpstr>
      <vt:lpstr>Fund Balance “aka” How Much is Left</vt:lpstr>
      <vt:lpstr>Reimbursements – What if I don’t agree or need more information</vt:lpstr>
      <vt:lpstr>Events – What Do I Need to Know</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Reimbursements</dc:title>
  <dc:creator>Rebecca Waldie</dc:creator>
  <cp:lastModifiedBy>Sheldon Jantz</cp:lastModifiedBy>
  <cp:revision>52</cp:revision>
  <dcterms:created xsi:type="dcterms:W3CDTF">2019-02-18T22:03:47Z</dcterms:created>
  <dcterms:modified xsi:type="dcterms:W3CDTF">2019-05-22T16:32:53Z</dcterms:modified>
</cp:coreProperties>
</file>