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68" r:id="rId4"/>
    <p:sldId id="270" r:id="rId5"/>
    <p:sldId id="264" r:id="rId6"/>
    <p:sldId id="267" r:id="rId7"/>
    <p:sldId id="265" r:id="rId8"/>
    <p:sldId id="258" r:id="rId9"/>
    <p:sldId id="259" r:id="rId10"/>
    <p:sldId id="266" r:id="rId11"/>
    <p:sldId id="257" r:id="rId12"/>
    <p:sldId id="271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3809668-2D18-4969-B065-07FE85DF775E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6A11-97A7-4EDA-8783-21D61A89F61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853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09668-2D18-4969-B065-07FE85DF775E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6A11-97A7-4EDA-8783-21D61A89F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3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09668-2D18-4969-B065-07FE85DF775E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6A11-97A7-4EDA-8783-21D61A89F61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150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09668-2D18-4969-B065-07FE85DF775E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6A11-97A7-4EDA-8783-21D61A89F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97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09668-2D18-4969-B065-07FE85DF775E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6A11-97A7-4EDA-8783-21D61A89F61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675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09668-2D18-4969-B065-07FE85DF775E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6A11-97A7-4EDA-8783-21D61A89F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41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09668-2D18-4969-B065-07FE85DF775E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6A11-97A7-4EDA-8783-21D61A89F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25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09668-2D18-4969-B065-07FE85DF775E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6A11-97A7-4EDA-8783-21D61A89F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09668-2D18-4969-B065-07FE85DF775E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6A11-97A7-4EDA-8783-21D61A89F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10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09668-2D18-4969-B065-07FE85DF775E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6A11-97A7-4EDA-8783-21D61A89F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26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09668-2D18-4969-B065-07FE85DF775E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6A11-97A7-4EDA-8783-21D61A89F61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650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3809668-2D18-4969-B065-07FE85DF775E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EB26A11-97A7-4EDA-8783-21D61A89F61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72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mailto:gdecker@isionline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93F56-EE80-EEEC-E483-4A32CF8EF0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4960137"/>
            <a:ext cx="3200400" cy="12567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Equipping &amp; mentoring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666BA8-6B2C-EAFB-C888-598EF2FA9B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Equipping God’s People to Reach and disciple the Nations at Our Doorstep.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A46B7F-AE14-835E-D78F-E4BBB914A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1400" y="5004269"/>
            <a:ext cx="4304538" cy="116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37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CA241-AB10-7458-5B18-87E21B9B4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867061" cy="1499616"/>
          </a:xfrm>
        </p:spPr>
        <p:txBody>
          <a:bodyPr>
            <a:normAutofit/>
          </a:bodyPr>
          <a:lstStyle/>
          <a:p>
            <a:r>
              <a:rPr lang="en-US"/>
              <a:t>Talentlms</a:t>
            </a:r>
            <a:endParaRPr lang="en-US" dirty="0"/>
          </a:p>
        </p:txBody>
      </p:sp>
      <p:pic>
        <p:nvPicPr>
          <p:cNvPr id="5" name="Picture 4" descr="A group of people sitting in a room&#10;&#10;Description automatically generated with medium confidence">
            <a:extLst>
              <a:ext uri="{FF2B5EF4-FFF2-40B4-BE49-F238E27FC236}">
                <a16:creationId xmlns:a16="http://schemas.microsoft.com/office/drawing/2014/main" id="{86B638D8-0DB6-EC93-3084-64AD8CD62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2432313"/>
            <a:ext cx="5867061" cy="3593574"/>
          </a:xfrm>
          <a:prstGeom prst="rect">
            <a:avLst/>
          </a:prstGeom>
        </p:spPr>
      </p:pic>
      <p:sp>
        <p:nvSpPr>
          <p:cNvPr id="14" name="Rectangle 9">
            <a:extLst>
              <a:ext uri="{FF2B5EF4-FFF2-40B4-BE49-F238E27FC236}">
                <a16:creationId xmlns:a16="http://schemas.microsoft.com/office/drawing/2014/main" id="{CA4D39DB-AFA4-47BA-A7F2-13A71D210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-2"/>
            <a:ext cx="465734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800BC-4A9E-DC2F-7B09-4C61E32BB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490" y="585216"/>
            <a:ext cx="3527043" cy="5586984"/>
          </a:xfrm>
        </p:spPr>
        <p:txBody>
          <a:bodyPr anchor="ctr"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rgbClr val="FFFFFF"/>
                </a:solidFill>
              </a:rPr>
              <a:t>TalentLMS (Learning Management</a:t>
            </a: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rgbClr val="FFFFFF"/>
                </a:solidFill>
              </a:rPr>
              <a:t>System) has launched!</a:t>
            </a: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800" dirty="0">
              <a:solidFill>
                <a:srgbClr val="FFFFFF"/>
              </a:solidFill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rgbClr val="FFFFFF"/>
                </a:solidFill>
              </a:rPr>
              <a:t>GET ON BOARD!</a:t>
            </a: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505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8A565-C645-BD8D-EEA8-716E92F87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Talentlms</a:t>
            </a:r>
            <a:r>
              <a:rPr lang="en-US" dirty="0"/>
              <a:t>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46D1C-353A-C8EA-0241-B37328B5E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Provide ISI Staff, Students, Volunteers, and Partnering Churches/ Ministries with the tools, resources, and equipping needed to effectively accomplish their role in reaching and equipping international students to be disciple-makers wherever God places them.</a:t>
            </a:r>
          </a:p>
        </p:txBody>
      </p:sp>
    </p:spTree>
    <p:extLst>
      <p:ext uri="{BB962C8B-B14F-4D97-AF65-F5344CB8AC3E}">
        <p14:creationId xmlns:p14="http://schemas.microsoft.com/office/powerpoint/2010/main" val="2640627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DB820-3C6C-8EB7-AAC7-4D780C982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/>
          <a:lstStyle/>
          <a:p>
            <a:r>
              <a:rPr lang="en-US" dirty="0" err="1"/>
              <a:t>Talentlms</a:t>
            </a:r>
            <a:r>
              <a:rPr lang="en-US" dirty="0"/>
              <a:t> courses</a:t>
            </a:r>
          </a:p>
        </p:txBody>
      </p:sp>
      <p:pic>
        <p:nvPicPr>
          <p:cNvPr id="6" name="Content Placeholder 5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EE5C1C26-337F-763F-1312-BAD357E25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690" y="471509"/>
            <a:ext cx="4389120" cy="579438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18AC35-6D8B-AEE0-7FBC-20F3A406C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128" y="2273978"/>
            <a:ext cx="4533392" cy="3762294"/>
          </a:xfrm>
        </p:spPr>
        <p:txBody>
          <a:bodyPr/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YOU GET: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Unlimited access to courses/modules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personal development tracking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 coach-directed modules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 learning experiences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Progress reports and incentives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845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59765-4BA7-A282-C8B6-F3DD3AAE5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4809743"/>
            <a:ext cx="9975305" cy="1648207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Questions? Input? </a:t>
            </a:r>
            <a:r>
              <a:rPr lang="en-US" dirty="0">
                <a:hlinkClick r:id="rId2"/>
              </a:rPr>
              <a:t>gdecker@isionline.org</a:t>
            </a:r>
            <a:br>
              <a:rPr lang="en-US" dirty="0"/>
            </a:br>
            <a:br>
              <a:rPr lang="en-US" dirty="0"/>
            </a:br>
            <a:r>
              <a:rPr lang="en-US" sz="2700" dirty="0"/>
              <a:t>teem: Valerie </a:t>
            </a:r>
            <a:r>
              <a:rPr lang="en-US" sz="2700" dirty="0" err="1"/>
              <a:t>althouse</a:t>
            </a:r>
            <a:r>
              <a:rPr lang="en-US" sz="2700" dirty="0"/>
              <a:t>, ron Bunyard, </a:t>
            </a:r>
            <a:r>
              <a:rPr lang="en-US" sz="2700" dirty="0" err="1"/>
              <a:t>teri</a:t>
            </a:r>
            <a:r>
              <a:rPr lang="en-US" sz="2700" dirty="0"/>
              <a:t> </a:t>
            </a:r>
            <a:r>
              <a:rPr lang="en-US" sz="2700" dirty="0" err="1"/>
              <a:t>crowell</a:t>
            </a:r>
            <a:r>
              <a:rPr lang="en-US" sz="2700" dirty="0"/>
              <a:t>, mike cutler, </a:t>
            </a:r>
            <a:r>
              <a:rPr lang="en-US" sz="2700" dirty="0" err="1"/>
              <a:t>julie</a:t>
            </a:r>
            <a:r>
              <a:rPr lang="en-US" sz="2700" dirty="0"/>
              <a:t> </a:t>
            </a:r>
            <a:r>
              <a:rPr lang="en-US" sz="2700" dirty="0" err="1"/>
              <a:t>rhine</a:t>
            </a:r>
            <a:endParaRPr lang="en-US" sz="2700" dirty="0"/>
          </a:p>
        </p:txBody>
      </p:sp>
      <p:pic>
        <p:nvPicPr>
          <p:cNvPr id="7" name="Content Placeholder 6" descr="A group of people sitting in chairs&#10;&#10;Description automatically generated with medium confidence">
            <a:extLst>
              <a:ext uri="{FF2B5EF4-FFF2-40B4-BE49-F238E27FC236}">
                <a16:creationId xmlns:a16="http://schemas.microsoft.com/office/drawing/2014/main" id="{1A42A4B4-B166-1872-13D7-ECCA4051F4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7" y="566692"/>
            <a:ext cx="6040793" cy="4022725"/>
          </a:xfrm>
        </p:spPr>
      </p:pic>
    </p:spTree>
    <p:extLst>
      <p:ext uri="{BB962C8B-B14F-4D97-AF65-F5344CB8AC3E}">
        <p14:creationId xmlns:p14="http://schemas.microsoft.com/office/powerpoint/2010/main" val="2044666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1E568-CD89-C675-A7A4-7AF80D115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en-US" sz="4000" dirty="0"/>
              <a:t>Dimensions of learning</a:t>
            </a:r>
          </a:p>
        </p:txBody>
      </p:sp>
      <p:pic>
        <p:nvPicPr>
          <p:cNvPr id="7" name="Content Placeholder 6" descr="Table&#10;&#10;Description automatically generated">
            <a:extLst>
              <a:ext uri="{FF2B5EF4-FFF2-40B4-BE49-F238E27FC236}">
                <a16:creationId xmlns:a16="http://schemas.microsoft.com/office/drawing/2014/main" id="{F0588806-6065-07FD-118E-F3690F8AF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42" y="889730"/>
            <a:ext cx="6909577" cy="507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37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1E568-CD89-C675-A7A4-7AF80D115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en-US" sz="4000"/>
              <a:t>Levels of learning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A53979D5-2589-132D-FDC9-E4E0D1BA1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600" y="640080"/>
            <a:ext cx="646706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08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63B12D-10D2-04C8-4B86-C0C7DA345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Personal growth plan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D87FE2-CC80-FBFE-8240-02B8AD1012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1199" y="378691"/>
            <a:ext cx="5376013" cy="6261637"/>
          </a:xfrm>
        </p:spPr>
      </p:pic>
    </p:spTree>
    <p:extLst>
      <p:ext uri="{BB962C8B-B14F-4D97-AF65-F5344CB8AC3E}">
        <p14:creationId xmlns:p14="http://schemas.microsoft.com/office/powerpoint/2010/main" val="2499078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CA241-AB10-7458-5B18-87E21B9B4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>
            <a:normAutofit/>
          </a:bodyPr>
          <a:lstStyle/>
          <a:p>
            <a:r>
              <a:rPr lang="en-US"/>
              <a:t>Equipping initiatives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800BC-4A9E-DC2F-7B09-4C61E32BB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429615" cy="3931920"/>
          </a:xfrm>
        </p:spPr>
        <p:txBody>
          <a:bodyPr>
            <a:normAutofit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Experts On Call (EOC):</a:t>
            </a:r>
            <a:r>
              <a:rPr lang="en-US" sz="2000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Outside (of ISI) experts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/professionals sharing relevant expertise with ISI staff and volunteers to assist/strengthen ISM efforts/outcomes.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Keys 2 Success (K2S):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Inside (of ISI) experts sharing relevant/innovative approaches with ISI staff and </a:t>
            </a:r>
            <a:r>
              <a:rPr lang="en-US" sz="2000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volunteers i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 order to assist/strengthen their ISM efforts/ outcomes.</a:t>
            </a:r>
          </a:p>
          <a:p>
            <a:endParaRPr lang="en-US" sz="1900" dirty="0"/>
          </a:p>
          <a:p>
            <a:r>
              <a:rPr lang="en-US" sz="2400" dirty="0"/>
              <a:t>Stay tuned for upcoming </a:t>
            </a:r>
            <a:r>
              <a:rPr lang="en-US" sz="2400" b="1" dirty="0"/>
              <a:t>EOC</a:t>
            </a:r>
            <a:r>
              <a:rPr lang="en-US" sz="2400" dirty="0"/>
              <a:t> and </a:t>
            </a:r>
            <a:r>
              <a:rPr lang="en-US" sz="2400" b="1" dirty="0"/>
              <a:t>K2S</a:t>
            </a:r>
            <a:r>
              <a:rPr lang="en-US" sz="2400" dirty="0"/>
              <a:t> opportunities!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BAEEE2-12E4-50FD-05FF-775732156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08086"/>
            <a:ext cx="5455921" cy="36418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60D741-B8F5-C6AC-F4D3-D773474D73F6}"/>
              </a:ext>
            </a:extLst>
          </p:cNvPr>
          <p:cNvSpPr txBox="1"/>
          <p:nvPr/>
        </p:nvSpPr>
        <p:spPr>
          <a:xfrm>
            <a:off x="9005454" y="5249913"/>
            <a:ext cx="2674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Image courtesy of Telegraph India.</a:t>
            </a:r>
          </a:p>
        </p:txBody>
      </p:sp>
    </p:spTree>
    <p:extLst>
      <p:ext uri="{BB962C8B-B14F-4D97-AF65-F5344CB8AC3E}">
        <p14:creationId xmlns:p14="http://schemas.microsoft.com/office/powerpoint/2010/main" val="3557643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CA241-AB10-7458-5B18-87E21B9B4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Training/equipping workshops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800BC-4A9E-DC2F-7B09-4C61E32BB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NATIONAL CONFERENCE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REGIONAL CONFERENCES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SPECIAL ISSUES/TOPICS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dirty="0"/>
          </a:p>
          <a:p>
            <a:pPr marL="128016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8BA045-5749-E6E5-5749-E82CE9075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0410" y="2286000"/>
            <a:ext cx="5489390" cy="365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35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CA241-AB10-7458-5B18-87E21B9B4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>
            <a:normAutofit/>
          </a:bodyPr>
          <a:lstStyle/>
          <a:p>
            <a:r>
              <a:rPr lang="en-US" dirty="0"/>
              <a:t>COACHING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800BC-4A9E-DC2F-7B09-4C61E32BB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429615" cy="393192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SHORT-TERM COMMITMENT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Coaching through select modules: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Groups (cohorts)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Individuals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Coaching new staff, volunteers,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  churches, ministry partners in ISM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REACH Internationals – video series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M28 Global Discipleships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TalentLMS modules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/>
          </a:p>
          <a:p>
            <a:pPr marL="128016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5B266B9-3A97-4A4A-5B25-4981F3533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30618"/>
            <a:ext cx="5455921" cy="519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22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F01B6-B200-B516-4B81-C7986E3AF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>
            <a:normAutofit/>
          </a:bodyPr>
          <a:lstStyle/>
          <a:p>
            <a:r>
              <a:rPr lang="en-US" dirty="0"/>
              <a:t>mentoring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900D8-66C3-66B2-B19B-FAF752B69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429615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LONGER-TERM COMMITMENT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Life/Ministry Mentor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Spiritual Growth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Emotional/Relational Health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Life &amp; Leadership Development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Practical Ministry Skills</a:t>
            </a:r>
          </a:p>
          <a:p>
            <a:pPr marL="128016" lvl="1" indent="0">
              <a:buNone/>
            </a:pPr>
            <a:endParaRPr lang="en-US" dirty="0"/>
          </a:p>
          <a:p>
            <a:pPr marL="128016" lvl="1" indent="0">
              <a:buNone/>
            </a:pPr>
            <a:r>
              <a:rPr lang="en-US" sz="2400" dirty="0"/>
              <a:t>Not yet formalized (though informal mentoring continues to take place).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88E129-B34B-04CD-6511-5E932A7D7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612146"/>
            <a:ext cx="5455921" cy="363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50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435DD-0D81-2B21-4332-595CBFD9C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en-US" sz="4000" dirty="0" err="1"/>
              <a:t>Opt</a:t>
            </a:r>
            <a:r>
              <a:rPr lang="en-US" sz="4000" dirty="0"/>
              <a:t>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37BF0-9217-D1E3-0A9C-FCEDE621F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3133580" cy="3931920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Providing international students opportunities to engage professionally while being Mentored as disciple-makers in their spheres of impact.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E.g., </a:t>
            </a:r>
            <a:r>
              <a:rPr lang="en-US" b="1" i="1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DOWNLINE MINISTRIES</a:t>
            </a:r>
            <a:endParaRPr lang="en-US" b="1" i="1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en-US" sz="1600" dirty="0"/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F2AD952-DB3B-3088-2951-6F2841C58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42" y="1485681"/>
            <a:ext cx="6909577" cy="388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704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285</TotalTime>
  <Words>323</Words>
  <Application>Microsoft Office PowerPoint</Application>
  <PresentationFormat>Widescreen</PresentationFormat>
  <Paragraphs>60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Tw Cen MT</vt:lpstr>
      <vt:lpstr>Tw Cen MT Condensed</vt:lpstr>
      <vt:lpstr>Wingdings</vt:lpstr>
      <vt:lpstr>Wingdings 3</vt:lpstr>
      <vt:lpstr>Integral</vt:lpstr>
      <vt:lpstr>Equipping &amp; mentoring</vt:lpstr>
      <vt:lpstr>Dimensions of learning</vt:lpstr>
      <vt:lpstr>Levels of learning</vt:lpstr>
      <vt:lpstr>Personal growth plan</vt:lpstr>
      <vt:lpstr>Equipping initiatives </vt:lpstr>
      <vt:lpstr>Training/equipping workshops</vt:lpstr>
      <vt:lpstr>COACHING</vt:lpstr>
      <vt:lpstr>mentoring</vt:lpstr>
      <vt:lpstr>Opt opportunities</vt:lpstr>
      <vt:lpstr>Talentlms</vt:lpstr>
      <vt:lpstr>Talentlms goal</vt:lpstr>
      <vt:lpstr>Talentlms courses</vt:lpstr>
      <vt:lpstr>Questions? Input? gdecker@isionline.org  teem: Valerie althouse, ron Bunyard, teri crowell, mike cutler, julie rhine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Communities</dc:title>
  <dc:creator>Simon</dc:creator>
  <cp:lastModifiedBy>Gordy Decker</cp:lastModifiedBy>
  <cp:revision>15</cp:revision>
  <dcterms:created xsi:type="dcterms:W3CDTF">2022-06-09T23:04:44Z</dcterms:created>
  <dcterms:modified xsi:type="dcterms:W3CDTF">2022-06-27T11:58:00Z</dcterms:modified>
</cp:coreProperties>
</file>