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64" r:id="rId3"/>
    <p:sldId id="272" r:id="rId4"/>
    <p:sldId id="273" r:id="rId5"/>
    <p:sldId id="257" r:id="rId6"/>
    <p:sldId id="278" r:id="rId7"/>
    <p:sldId id="258" r:id="rId8"/>
    <p:sldId id="263" r:id="rId9"/>
    <p:sldId id="259" r:id="rId10"/>
    <p:sldId id="260" r:id="rId11"/>
    <p:sldId id="261" r:id="rId12"/>
    <p:sldId id="262" r:id="rId13"/>
    <p:sldId id="265" r:id="rId14"/>
    <p:sldId id="267" r:id="rId15"/>
    <p:sldId id="266" r:id="rId16"/>
    <p:sldId id="268" r:id="rId17"/>
    <p:sldId id="279" r:id="rId18"/>
    <p:sldId id="274" r:id="rId19"/>
    <p:sldId id="275" r:id="rId20"/>
    <p:sldId id="276" r:id="rId21"/>
    <p:sldId id="277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11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51989-4658-419E-831F-96DBD9EC79F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F23D91-49D5-4A33-BC40-01FB7E0D8FEC}">
      <dgm:prSet/>
      <dgm:spPr/>
      <dgm:t>
        <a:bodyPr/>
        <a:lstStyle/>
        <a:p>
          <a:r>
            <a:rPr lang="en-US" b="1"/>
            <a:t>Method of providing PD training has moved from in-person to virtual and now to video.</a:t>
          </a:r>
          <a:endParaRPr lang="en-US"/>
        </a:p>
      </dgm:t>
    </dgm:pt>
    <dgm:pt modelId="{D6CC6608-DB9B-48F7-9834-AC64BD276982}" type="parTrans" cxnId="{E9EA9ED2-E4DF-404F-A64E-5663624D256F}">
      <dgm:prSet/>
      <dgm:spPr/>
      <dgm:t>
        <a:bodyPr/>
        <a:lstStyle/>
        <a:p>
          <a:endParaRPr lang="en-US"/>
        </a:p>
      </dgm:t>
    </dgm:pt>
    <dgm:pt modelId="{4FF140BB-432C-451D-A9D4-8AC6C1540420}" type="sibTrans" cxnId="{E9EA9ED2-E4DF-404F-A64E-5663624D256F}">
      <dgm:prSet/>
      <dgm:spPr/>
      <dgm:t>
        <a:bodyPr/>
        <a:lstStyle/>
        <a:p>
          <a:endParaRPr lang="en-US"/>
        </a:p>
      </dgm:t>
    </dgm:pt>
    <dgm:pt modelId="{2DEB80D9-01CF-4DB5-B3BF-3B8DA8F77E6F}">
      <dgm:prSet/>
      <dgm:spPr/>
      <dgm:t>
        <a:bodyPr/>
        <a:lstStyle/>
        <a:p>
          <a:r>
            <a:rPr lang="en-US" b="1"/>
            <a:t>New ISI NSO Video Series will be phased in later this year.</a:t>
          </a:r>
          <a:endParaRPr lang="en-US"/>
        </a:p>
      </dgm:t>
    </dgm:pt>
    <dgm:pt modelId="{88802FEB-601A-4062-8A6C-FDF0EB27247D}" type="parTrans" cxnId="{71E2301F-B56B-42DC-9AEC-2533C8A92118}">
      <dgm:prSet/>
      <dgm:spPr/>
      <dgm:t>
        <a:bodyPr/>
        <a:lstStyle/>
        <a:p>
          <a:endParaRPr lang="en-US"/>
        </a:p>
      </dgm:t>
    </dgm:pt>
    <dgm:pt modelId="{07993BCA-D534-496D-BB84-77A6D0CBC8FA}" type="sibTrans" cxnId="{71E2301F-B56B-42DC-9AEC-2533C8A92118}">
      <dgm:prSet/>
      <dgm:spPr/>
      <dgm:t>
        <a:bodyPr/>
        <a:lstStyle/>
        <a:p>
          <a:endParaRPr lang="en-US"/>
        </a:p>
      </dgm:t>
    </dgm:pt>
    <dgm:pt modelId="{365314FB-A200-4ED1-9B11-39ECCCCAA9B6}">
      <dgm:prSet/>
      <dgm:spPr/>
      <dgm:t>
        <a:bodyPr/>
        <a:lstStyle/>
        <a:p>
          <a:r>
            <a:rPr lang="en-US" b="1" dirty="0"/>
            <a:t>This will allow new staff to on-board at any time throughout the year.</a:t>
          </a:r>
          <a:endParaRPr lang="en-US" dirty="0"/>
        </a:p>
      </dgm:t>
    </dgm:pt>
    <dgm:pt modelId="{8FEFF743-5E6C-4643-A348-563ECC4C7AD3}" type="parTrans" cxnId="{59DC909A-E59A-44C7-83F9-C1F78A5A8C5E}">
      <dgm:prSet/>
      <dgm:spPr/>
      <dgm:t>
        <a:bodyPr/>
        <a:lstStyle/>
        <a:p>
          <a:endParaRPr lang="en-US"/>
        </a:p>
      </dgm:t>
    </dgm:pt>
    <dgm:pt modelId="{0C948B8C-C5CF-4BB8-B8C3-3DDD4402169C}" type="sibTrans" cxnId="{59DC909A-E59A-44C7-83F9-C1F78A5A8C5E}">
      <dgm:prSet/>
      <dgm:spPr/>
      <dgm:t>
        <a:bodyPr/>
        <a:lstStyle/>
        <a:p>
          <a:endParaRPr lang="en-US"/>
        </a:p>
      </dgm:t>
    </dgm:pt>
    <dgm:pt modelId="{6AB098DD-826E-43D5-9CB7-A3018B314627}">
      <dgm:prSet/>
      <dgm:spPr/>
      <dgm:t>
        <a:bodyPr/>
        <a:lstStyle/>
        <a:p>
          <a:r>
            <a:rPr lang="en-US" b="1" dirty="0"/>
            <a:t>This will allow veteran staff and min reps to refresh on PD basics at any time.</a:t>
          </a:r>
          <a:endParaRPr lang="en-US" dirty="0"/>
        </a:p>
      </dgm:t>
    </dgm:pt>
    <dgm:pt modelId="{37A5386B-6E0C-45B6-A7F2-8D8807C07B84}" type="parTrans" cxnId="{DC8F80E7-BAEB-41B8-B424-A1086268BCAE}">
      <dgm:prSet/>
      <dgm:spPr/>
      <dgm:t>
        <a:bodyPr/>
        <a:lstStyle/>
        <a:p>
          <a:endParaRPr lang="en-US"/>
        </a:p>
      </dgm:t>
    </dgm:pt>
    <dgm:pt modelId="{D1B4241F-DA16-4AEB-9A95-76D223CA851C}" type="sibTrans" cxnId="{DC8F80E7-BAEB-41B8-B424-A1086268BCAE}">
      <dgm:prSet/>
      <dgm:spPr/>
      <dgm:t>
        <a:bodyPr/>
        <a:lstStyle/>
        <a:p>
          <a:endParaRPr lang="en-US"/>
        </a:p>
      </dgm:t>
    </dgm:pt>
    <dgm:pt modelId="{465CC4E7-80E8-41F7-A7C1-55C3CB23B339}">
      <dgm:prSet/>
      <dgm:spPr/>
      <dgm:t>
        <a:bodyPr/>
        <a:lstStyle/>
        <a:p>
          <a:r>
            <a:rPr lang="en-US" b="1" dirty="0"/>
            <a:t>August 2021 will likely be our last NSO via Zoom.</a:t>
          </a:r>
          <a:endParaRPr lang="en-US" dirty="0"/>
        </a:p>
      </dgm:t>
    </dgm:pt>
    <dgm:pt modelId="{2130D6B3-FC30-4F5F-9547-0107A84C022F}" type="parTrans" cxnId="{D7C457B7-0C18-4988-8688-2DEFEF60D311}">
      <dgm:prSet/>
      <dgm:spPr/>
      <dgm:t>
        <a:bodyPr/>
        <a:lstStyle/>
        <a:p>
          <a:endParaRPr lang="en-US"/>
        </a:p>
      </dgm:t>
    </dgm:pt>
    <dgm:pt modelId="{FA8EEE41-3BE8-4660-86A5-B102E0E1E6BF}" type="sibTrans" cxnId="{D7C457B7-0C18-4988-8688-2DEFEF60D311}">
      <dgm:prSet/>
      <dgm:spPr/>
      <dgm:t>
        <a:bodyPr/>
        <a:lstStyle/>
        <a:p>
          <a:endParaRPr lang="en-US"/>
        </a:p>
      </dgm:t>
    </dgm:pt>
    <dgm:pt modelId="{DBB1C06B-F109-4D49-A553-FC2494FBDB3C}" type="pres">
      <dgm:prSet presAssocID="{D4E51989-4658-419E-831F-96DBD9EC79F7}" presName="linear" presStyleCnt="0">
        <dgm:presLayoutVars>
          <dgm:animLvl val="lvl"/>
          <dgm:resizeHandles val="exact"/>
        </dgm:presLayoutVars>
      </dgm:prSet>
      <dgm:spPr/>
    </dgm:pt>
    <dgm:pt modelId="{B92FF675-DBBD-4BE5-B26D-81E4F4CEB6B6}" type="pres">
      <dgm:prSet presAssocID="{0AF23D91-49D5-4A33-BC40-01FB7E0D8FE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C09B9CE-2BE6-4E3C-A25E-698786E3E1AE}" type="pres">
      <dgm:prSet presAssocID="{4FF140BB-432C-451D-A9D4-8AC6C1540420}" presName="spacer" presStyleCnt="0"/>
      <dgm:spPr/>
    </dgm:pt>
    <dgm:pt modelId="{FB5F2431-47DC-4965-9DAE-4CA8F7ABE389}" type="pres">
      <dgm:prSet presAssocID="{2DEB80D9-01CF-4DB5-B3BF-3B8DA8F77E6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85DBA24-F0DC-4031-BAA8-C0225385F0D3}" type="pres">
      <dgm:prSet presAssocID="{07993BCA-D534-496D-BB84-77A6D0CBC8FA}" presName="spacer" presStyleCnt="0"/>
      <dgm:spPr/>
    </dgm:pt>
    <dgm:pt modelId="{E3941F62-DF7B-449F-8FC7-5E2E6509D81C}" type="pres">
      <dgm:prSet presAssocID="{365314FB-A200-4ED1-9B11-39ECCCCAA9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0D12D06-7FAE-4B7D-A6CB-F67E05B3F68B}" type="pres">
      <dgm:prSet presAssocID="{0C948B8C-C5CF-4BB8-B8C3-3DDD4402169C}" presName="spacer" presStyleCnt="0"/>
      <dgm:spPr/>
    </dgm:pt>
    <dgm:pt modelId="{E633610D-08E3-4FCE-A3F2-672A157587D6}" type="pres">
      <dgm:prSet presAssocID="{6AB098DD-826E-43D5-9CB7-A3018B31462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E484A94-7C86-46F0-ABB6-50C8F5BB9123}" type="pres">
      <dgm:prSet presAssocID="{D1B4241F-DA16-4AEB-9A95-76D223CA851C}" presName="spacer" presStyleCnt="0"/>
      <dgm:spPr/>
    </dgm:pt>
    <dgm:pt modelId="{E03E6B54-FBF1-4469-A9E5-A5B96363F417}" type="pres">
      <dgm:prSet presAssocID="{465CC4E7-80E8-41F7-A7C1-55C3CB23B33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E085316-7D49-44C7-9EC9-A128EC4964E3}" type="presOf" srcId="{365314FB-A200-4ED1-9B11-39ECCCCAA9B6}" destId="{E3941F62-DF7B-449F-8FC7-5E2E6509D81C}" srcOrd="0" destOrd="0" presId="urn:microsoft.com/office/officeart/2005/8/layout/vList2"/>
    <dgm:cxn modelId="{71E2301F-B56B-42DC-9AEC-2533C8A92118}" srcId="{D4E51989-4658-419E-831F-96DBD9EC79F7}" destId="{2DEB80D9-01CF-4DB5-B3BF-3B8DA8F77E6F}" srcOrd="1" destOrd="0" parTransId="{88802FEB-601A-4062-8A6C-FDF0EB27247D}" sibTransId="{07993BCA-D534-496D-BB84-77A6D0CBC8FA}"/>
    <dgm:cxn modelId="{52F54B52-E75D-42DA-9664-CEBD0CD5CD38}" type="presOf" srcId="{465CC4E7-80E8-41F7-A7C1-55C3CB23B339}" destId="{E03E6B54-FBF1-4469-A9E5-A5B96363F417}" srcOrd="0" destOrd="0" presId="urn:microsoft.com/office/officeart/2005/8/layout/vList2"/>
    <dgm:cxn modelId="{842AFC74-1E18-4499-AFFA-BD009BE69045}" type="presOf" srcId="{D4E51989-4658-419E-831F-96DBD9EC79F7}" destId="{DBB1C06B-F109-4D49-A553-FC2494FBDB3C}" srcOrd="0" destOrd="0" presId="urn:microsoft.com/office/officeart/2005/8/layout/vList2"/>
    <dgm:cxn modelId="{028BB678-7488-4F8C-BA6F-C98203C1DF78}" type="presOf" srcId="{2DEB80D9-01CF-4DB5-B3BF-3B8DA8F77E6F}" destId="{FB5F2431-47DC-4965-9DAE-4CA8F7ABE389}" srcOrd="0" destOrd="0" presId="urn:microsoft.com/office/officeart/2005/8/layout/vList2"/>
    <dgm:cxn modelId="{59DC909A-E59A-44C7-83F9-C1F78A5A8C5E}" srcId="{D4E51989-4658-419E-831F-96DBD9EC79F7}" destId="{365314FB-A200-4ED1-9B11-39ECCCCAA9B6}" srcOrd="2" destOrd="0" parTransId="{8FEFF743-5E6C-4643-A348-563ECC4C7AD3}" sibTransId="{0C948B8C-C5CF-4BB8-B8C3-3DDD4402169C}"/>
    <dgm:cxn modelId="{40F220AB-E7DE-4124-A4BA-D3F6CE532E44}" type="presOf" srcId="{0AF23D91-49D5-4A33-BC40-01FB7E0D8FEC}" destId="{B92FF675-DBBD-4BE5-B26D-81E4F4CEB6B6}" srcOrd="0" destOrd="0" presId="urn:microsoft.com/office/officeart/2005/8/layout/vList2"/>
    <dgm:cxn modelId="{D7C457B7-0C18-4988-8688-2DEFEF60D311}" srcId="{D4E51989-4658-419E-831F-96DBD9EC79F7}" destId="{465CC4E7-80E8-41F7-A7C1-55C3CB23B339}" srcOrd="4" destOrd="0" parTransId="{2130D6B3-FC30-4F5F-9547-0107A84C022F}" sibTransId="{FA8EEE41-3BE8-4660-86A5-B102E0E1E6BF}"/>
    <dgm:cxn modelId="{E9EA9ED2-E4DF-404F-A64E-5663624D256F}" srcId="{D4E51989-4658-419E-831F-96DBD9EC79F7}" destId="{0AF23D91-49D5-4A33-BC40-01FB7E0D8FEC}" srcOrd="0" destOrd="0" parTransId="{D6CC6608-DB9B-48F7-9834-AC64BD276982}" sibTransId="{4FF140BB-432C-451D-A9D4-8AC6C1540420}"/>
    <dgm:cxn modelId="{355F45D5-36B4-45B2-AFC3-4B475B6F0A68}" type="presOf" srcId="{6AB098DD-826E-43D5-9CB7-A3018B314627}" destId="{E633610D-08E3-4FCE-A3F2-672A157587D6}" srcOrd="0" destOrd="0" presId="urn:microsoft.com/office/officeart/2005/8/layout/vList2"/>
    <dgm:cxn modelId="{DC8F80E7-BAEB-41B8-B424-A1086268BCAE}" srcId="{D4E51989-4658-419E-831F-96DBD9EC79F7}" destId="{6AB098DD-826E-43D5-9CB7-A3018B314627}" srcOrd="3" destOrd="0" parTransId="{37A5386B-6E0C-45B6-A7F2-8D8807C07B84}" sibTransId="{D1B4241F-DA16-4AEB-9A95-76D223CA851C}"/>
    <dgm:cxn modelId="{4CE7C71D-07A1-46AD-8E7B-046A0E8A1E4C}" type="presParOf" srcId="{DBB1C06B-F109-4D49-A553-FC2494FBDB3C}" destId="{B92FF675-DBBD-4BE5-B26D-81E4F4CEB6B6}" srcOrd="0" destOrd="0" presId="urn:microsoft.com/office/officeart/2005/8/layout/vList2"/>
    <dgm:cxn modelId="{A4F5A37C-E40C-4E7C-9B15-21CCF2056FDD}" type="presParOf" srcId="{DBB1C06B-F109-4D49-A553-FC2494FBDB3C}" destId="{FC09B9CE-2BE6-4E3C-A25E-698786E3E1AE}" srcOrd="1" destOrd="0" presId="urn:microsoft.com/office/officeart/2005/8/layout/vList2"/>
    <dgm:cxn modelId="{D9682834-9DD7-4DFE-87AE-BC70405EA027}" type="presParOf" srcId="{DBB1C06B-F109-4D49-A553-FC2494FBDB3C}" destId="{FB5F2431-47DC-4965-9DAE-4CA8F7ABE389}" srcOrd="2" destOrd="0" presId="urn:microsoft.com/office/officeart/2005/8/layout/vList2"/>
    <dgm:cxn modelId="{C5CE08D5-D5FC-45BA-A9D1-EF2AF4E2249A}" type="presParOf" srcId="{DBB1C06B-F109-4D49-A553-FC2494FBDB3C}" destId="{685DBA24-F0DC-4031-BAA8-C0225385F0D3}" srcOrd="3" destOrd="0" presId="urn:microsoft.com/office/officeart/2005/8/layout/vList2"/>
    <dgm:cxn modelId="{A0E1F990-3A7B-4064-93E3-06C0C5896B9F}" type="presParOf" srcId="{DBB1C06B-F109-4D49-A553-FC2494FBDB3C}" destId="{E3941F62-DF7B-449F-8FC7-5E2E6509D81C}" srcOrd="4" destOrd="0" presId="urn:microsoft.com/office/officeart/2005/8/layout/vList2"/>
    <dgm:cxn modelId="{E213F2E6-CC62-48FB-8F75-09234B6D895D}" type="presParOf" srcId="{DBB1C06B-F109-4D49-A553-FC2494FBDB3C}" destId="{E0D12D06-7FAE-4B7D-A6CB-F67E05B3F68B}" srcOrd="5" destOrd="0" presId="urn:microsoft.com/office/officeart/2005/8/layout/vList2"/>
    <dgm:cxn modelId="{422379B0-869E-435C-AFE3-BCF06ECCD7BD}" type="presParOf" srcId="{DBB1C06B-F109-4D49-A553-FC2494FBDB3C}" destId="{E633610D-08E3-4FCE-A3F2-672A157587D6}" srcOrd="6" destOrd="0" presId="urn:microsoft.com/office/officeart/2005/8/layout/vList2"/>
    <dgm:cxn modelId="{F8EBC6A2-1BBD-45E5-B7FF-8FB67866E37A}" type="presParOf" srcId="{DBB1C06B-F109-4D49-A553-FC2494FBDB3C}" destId="{2E484A94-7C86-46F0-ABB6-50C8F5BB9123}" srcOrd="7" destOrd="0" presId="urn:microsoft.com/office/officeart/2005/8/layout/vList2"/>
    <dgm:cxn modelId="{E42C2283-35F8-4F97-B206-DC9F520CFB8B}" type="presParOf" srcId="{DBB1C06B-F109-4D49-A553-FC2494FBDB3C}" destId="{E03E6B54-FBF1-4469-A9E5-A5B96363F41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FF675-DBBD-4BE5-B26D-81E4F4CEB6B6}">
      <dsp:nvSpPr>
        <dsp:cNvPr id="0" name=""/>
        <dsp:cNvSpPr/>
      </dsp:nvSpPr>
      <dsp:spPr>
        <a:xfrm>
          <a:off x="0" y="755915"/>
          <a:ext cx="5508710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Method of providing PD training has moved from in-person to virtual and now to video.</a:t>
          </a:r>
          <a:endParaRPr lang="en-US" sz="1900" kern="1200"/>
        </a:p>
      </dsp:txBody>
      <dsp:txXfrm>
        <a:off x="36896" y="792811"/>
        <a:ext cx="5434918" cy="682028"/>
      </dsp:txXfrm>
    </dsp:sp>
    <dsp:sp modelId="{FB5F2431-47DC-4965-9DAE-4CA8F7ABE389}">
      <dsp:nvSpPr>
        <dsp:cNvPr id="0" name=""/>
        <dsp:cNvSpPr/>
      </dsp:nvSpPr>
      <dsp:spPr>
        <a:xfrm>
          <a:off x="0" y="1566455"/>
          <a:ext cx="5508710" cy="755820"/>
        </a:xfrm>
        <a:prstGeom prst="roundRect">
          <a:avLst/>
        </a:prstGeom>
        <a:solidFill>
          <a:schemeClr val="accent5">
            <a:hueOff val="372438"/>
            <a:satOff val="1550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New ISI NSO Video Series will be phased in later this year.</a:t>
          </a:r>
          <a:endParaRPr lang="en-US" sz="1900" kern="1200"/>
        </a:p>
      </dsp:txBody>
      <dsp:txXfrm>
        <a:off x="36896" y="1603351"/>
        <a:ext cx="5434918" cy="682028"/>
      </dsp:txXfrm>
    </dsp:sp>
    <dsp:sp modelId="{E3941F62-DF7B-449F-8FC7-5E2E6509D81C}">
      <dsp:nvSpPr>
        <dsp:cNvPr id="0" name=""/>
        <dsp:cNvSpPr/>
      </dsp:nvSpPr>
      <dsp:spPr>
        <a:xfrm>
          <a:off x="0" y="2376996"/>
          <a:ext cx="5508710" cy="755820"/>
        </a:xfrm>
        <a:prstGeom prst="roundRect">
          <a:avLst/>
        </a:prstGeom>
        <a:solidFill>
          <a:schemeClr val="accent5">
            <a:hueOff val="744875"/>
            <a:satOff val="3099"/>
            <a:lumOff val="-5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This will allow new staff to on-board at any time throughout the year.</a:t>
          </a:r>
          <a:endParaRPr lang="en-US" sz="1900" kern="1200" dirty="0"/>
        </a:p>
      </dsp:txBody>
      <dsp:txXfrm>
        <a:off x="36896" y="2413892"/>
        <a:ext cx="5434918" cy="682028"/>
      </dsp:txXfrm>
    </dsp:sp>
    <dsp:sp modelId="{E633610D-08E3-4FCE-A3F2-672A157587D6}">
      <dsp:nvSpPr>
        <dsp:cNvPr id="0" name=""/>
        <dsp:cNvSpPr/>
      </dsp:nvSpPr>
      <dsp:spPr>
        <a:xfrm>
          <a:off x="0" y="3187536"/>
          <a:ext cx="5508710" cy="755820"/>
        </a:xfrm>
        <a:prstGeom prst="roundRect">
          <a:avLst/>
        </a:prstGeom>
        <a:solidFill>
          <a:schemeClr val="accent5">
            <a:hueOff val="1117313"/>
            <a:satOff val="4649"/>
            <a:lumOff val="-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This will allow veteran staff and min reps to refresh on PD basics at any time.</a:t>
          </a:r>
          <a:endParaRPr lang="en-US" sz="1900" kern="1200" dirty="0"/>
        </a:p>
      </dsp:txBody>
      <dsp:txXfrm>
        <a:off x="36896" y="3224432"/>
        <a:ext cx="5434918" cy="682028"/>
      </dsp:txXfrm>
    </dsp:sp>
    <dsp:sp modelId="{E03E6B54-FBF1-4469-A9E5-A5B96363F417}">
      <dsp:nvSpPr>
        <dsp:cNvPr id="0" name=""/>
        <dsp:cNvSpPr/>
      </dsp:nvSpPr>
      <dsp:spPr>
        <a:xfrm>
          <a:off x="0" y="3998076"/>
          <a:ext cx="5508710" cy="755820"/>
        </a:xfrm>
        <a:prstGeom prst="roundRect">
          <a:avLst/>
        </a:prstGeom>
        <a:solidFill>
          <a:schemeClr val="accent5">
            <a:hueOff val="1489750"/>
            <a:satOff val="6198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August 2021 will likely be our last NSO via Zoom.</a:t>
          </a:r>
          <a:endParaRPr lang="en-US" sz="1900" kern="1200" dirty="0"/>
        </a:p>
      </dsp:txBody>
      <dsp:txXfrm>
        <a:off x="36896" y="4034972"/>
        <a:ext cx="5434918" cy="68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3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7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9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4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3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9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8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6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July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July 14,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925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" descr="Whitewall with an open door and a wooden floor">
            <a:extLst>
              <a:ext uri="{FF2B5EF4-FFF2-40B4-BE49-F238E27FC236}">
                <a16:creationId xmlns:a16="http://schemas.microsoft.com/office/drawing/2014/main" id="{74568933-A3DA-42B4-B680-A0A9C0C94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456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33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82F01-BC25-4BF9-9FB0-8597CB951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support-raising booster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B95CF-1E19-42A3-AB61-9647097E4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738206"/>
            <a:ext cx="9448800" cy="42990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</a:rPr>
              <a:t>How to approach supporters now</a:t>
            </a:r>
          </a:p>
        </p:txBody>
      </p:sp>
    </p:spTree>
    <p:extLst>
      <p:ext uri="{BB962C8B-B14F-4D97-AF65-F5344CB8AC3E}">
        <p14:creationId xmlns:p14="http://schemas.microsoft.com/office/powerpoint/2010/main" val="105510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9F471-65F9-4859-BCBA-EDF3E6D9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#5 approach people pastorally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2E876-4E19-4914-9F70-7F959D6B6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Like a shepherd who pours oil into the wound and binds up the hurting sheep, be a pastor to those wounded in various ways by the pandemic and its aftermath.</a:t>
            </a:r>
            <a:endParaRPr lang="en-US" sz="32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5749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87D5-78DF-4799-A10F-557D2818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#6 approach people thankfully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DA4B-196E-426E-84BF-F7EC61C33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Express your thankfulness to those who have ministered to you during the pandemic.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152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E6D2-9EE8-4856-9ACE-DAFA84DE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#7 Be ready for questions about student ministry</a:t>
            </a:r>
            <a:r>
              <a:rPr lang="en-US" sz="3200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22F14-6831-446A-AB1B-0D82CC571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4"/>
            <a:ext cx="10241280" cy="39593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	Though student numbers were down, they are beginning to rise; staff have been incredibly resilient in continuing to reach students; the number of deepening relationships is up!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142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898DA-B8FA-4E61-80FB-38B0217EE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#8 avoid ‘poor talk’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A3369-26F9-4EF6-B53D-DAA656FC3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Stay positive and do not dwell on how the pandemic may have negatively impacted your support.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2847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6CB4-91A3-4646-B46E-8CDAA2E1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#9 Always conclude with thankfulness and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C9AAD-AF67-4128-9A59-3BFCA363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Be sure to thank those you who make the effort to meet with you; ask how you may pray for them; then ask if you can pray before leaving the meeting. Follow-up with a hand-written thank you note.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8033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16DE8-6601-4160-A5D8-9E144692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#10 Mechanics of a post-</a:t>
            </a:r>
            <a:br>
              <a:rPr lang="en-US" sz="4400" dirty="0"/>
            </a:br>
            <a:r>
              <a:rPr lang="en-US" sz="4400" dirty="0"/>
              <a:t>pandemic PD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597D-9B79-4ACA-82DC-7EE832179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Pray for sensitivity and for your donor’s readiness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Thank them for making time to meet with you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Start with how they are doing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Let God’s Spirit take the meeting in any direction He desires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Don’t force an ‘ask’ on hurting sheep</a:t>
            </a:r>
          </a:p>
        </p:txBody>
      </p:sp>
    </p:spTree>
    <p:extLst>
      <p:ext uri="{BB962C8B-B14F-4D97-AF65-F5344CB8AC3E}">
        <p14:creationId xmlns:p14="http://schemas.microsoft.com/office/powerpoint/2010/main" val="2243316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3ACCD-14FE-4D3F-9358-06B0958F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4978"/>
            <a:ext cx="10241280" cy="1234440"/>
          </a:xfrm>
        </p:spPr>
        <p:txBody>
          <a:bodyPr>
            <a:normAutofit/>
          </a:bodyPr>
          <a:lstStyle/>
          <a:p>
            <a:r>
              <a:rPr lang="en-US" sz="4400" dirty="0"/>
              <a:t>#10 more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6D22C-02DF-4549-B440-A665C1E3E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3139"/>
            <a:ext cx="10241280" cy="430758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As the Spirit leads, let people know the needs of international students have only increased during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Covid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As the Spirit leads, invite people to join you as monthly financial partners in the strategic/effective work of ISI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Thank them; pray with them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Follow-up with hand-written thank you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Keep good notes in your record-keeping tool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92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BDE27-DA8B-44E0-B6C5-BEE6C9BDA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00278"/>
            <a:ext cx="10241280" cy="1234440"/>
          </a:xfrm>
        </p:spPr>
        <p:txBody>
          <a:bodyPr>
            <a:normAutofit/>
          </a:bodyPr>
          <a:lstStyle/>
          <a:p>
            <a:r>
              <a:rPr lang="en-US" sz="4400" dirty="0"/>
              <a:t>The god ask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(Steve Shadrach)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E277014-1649-48B1-BAFB-D242D3719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460" y="2190749"/>
            <a:ext cx="4313080" cy="4111803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304A4D-7BC2-4B3A-95FC-B1BFF77C4B38}"/>
              </a:ext>
            </a:extLst>
          </p:cNvPr>
          <p:cNvCxnSpPr/>
          <p:nvPr/>
        </p:nvCxnSpPr>
        <p:spPr>
          <a:xfrm>
            <a:off x="4114800" y="-9144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AEFBB1-7CFC-4FE8-8108-568B66EDAF0D}"/>
              </a:ext>
            </a:extLst>
          </p:cNvPr>
          <p:cNvCxnSpPr>
            <a:cxnSpLocks/>
          </p:cNvCxnSpPr>
          <p:nvPr/>
        </p:nvCxnSpPr>
        <p:spPr>
          <a:xfrm>
            <a:off x="6838950" y="2838450"/>
            <a:ext cx="1609725" cy="904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9DF4400-5357-4EC8-BC10-1E0DCC5D9A58}"/>
              </a:ext>
            </a:extLst>
          </p:cNvPr>
          <p:cNvCxnSpPr>
            <a:cxnSpLocks/>
          </p:cNvCxnSpPr>
          <p:nvPr/>
        </p:nvCxnSpPr>
        <p:spPr>
          <a:xfrm flipH="1">
            <a:off x="8086725" y="3743325"/>
            <a:ext cx="361950" cy="15144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CE63295-1A3B-42BA-88C8-E9545AAC3AB4}"/>
              </a:ext>
            </a:extLst>
          </p:cNvPr>
          <p:cNvSpPr txBox="1"/>
          <p:nvPr/>
        </p:nvSpPr>
        <p:spPr>
          <a:xfrm>
            <a:off x="8545275" y="3429000"/>
            <a:ext cx="184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God directs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people to give</a:t>
            </a:r>
          </a:p>
        </p:txBody>
      </p:sp>
    </p:spTree>
    <p:extLst>
      <p:ext uri="{BB962C8B-B14F-4D97-AF65-F5344CB8AC3E}">
        <p14:creationId xmlns:p14="http://schemas.microsoft.com/office/powerpoint/2010/main" val="3865541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2119-5AE7-455B-BD49-04250CF8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#11 Odds and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2612-292E-4F36-9616-9C4F5D1C9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Inboxes are full; mailboxes are empty; direct mail works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Remember: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less is more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(1 page!)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Virtual is here to stay; so is social media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Meet people on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their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preferred turf: in-person or on  media (Zoom, Facebook,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Linkedin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text message,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When appropriate, encourage donors to give online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89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FADE-E573-4E7F-9050-78CDDAA6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192911"/>
            <a:ext cx="4948230" cy="3874390"/>
          </a:xfrm>
          <a:noFill/>
        </p:spPr>
        <p:txBody>
          <a:bodyPr anchor="t">
            <a:normAutofit/>
          </a:bodyPr>
          <a:lstStyle/>
          <a:p>
            <a:pPr algn="r"/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ISI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NSO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in transition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0AF9F1-01D2-49A7-95AF-14ECE6D7240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5855" y="546369"/>
          <a:ext cx="5508711" cy="550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41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1C2C-E298-4DE3-B57C-A636E8A7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it’s time to pursue PD!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6B2-FED8-4E82-B05A-74E4E266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International student needs have only increased; God is not broke!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964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DB425A-F286-4B2A-9BEE-97DAB545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4943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US" sz="4400" b="1" dirty="0">
                <a:solidFill>
                  <a:srgbClr val="FFFFFF"/>
                </a:solidFill>
                <a:latin typeface="+mn-lt"/>
              </a:rPr>
              <a:t>SI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ISI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NSO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Video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Series</a:t>
            </a:r>
            <a:r>
              <a:rPr lang="en-US" sz="4400" b="1" dirty="0">
                <a:solidFill>
                  <a:srgbClr val="FFFFFF"/>
                </a:solidFill>
                <a:latin typeface="+mn-lt"/>
              </a:rPr>
              <a:t> </a:t>
            </a:r>
            <a:br>
              <a:rPr lang="en-US" b="1" dirty="0">
                <a:solidFill>
                  <a:srgbClr val="FFFFFF"/>
                </a:solidFill>
                <a:latin typeface="+mn-lt"/>
              </a:rPr>
            </a:br>
            <a:r>
              <a:rPr lang="en-US" b="1" dirty="0">
                <a:solidFill>
                  <a:srgbClr val="FFFFFF"/>
                </a:solidFill>
                <a:latin typeface="+mn-lt"/>
              </a:rPr>
              <a:t>NSO </a:t>
            </a:r>
            <a:br>
              <a:rPr lang="en-US" b="1" dirty="0">
                <a:solidFill>
                  <a:srgbClr val="FFFFFF"/>
                </a:solidFill>
                <a:latin typeface="+mn-lt"/>
              </a:rPr>
            </a:br>
            <a:r>
              <a:rPr lang="en-US" b="1" dirty="0">
                <a:solidFill>
                  <a:srgbClr val="FFFFFF"/>
                </a:solidFill>
                <a:latin typeface="+mn-lt"/>
              </a:rPr>
              <a:t>Video Series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46A863-B48A-4009-9EBB-C4F6F9ED7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400" b="1" dirty="0"/>
              <a:t>The Heart of PD</a:t>
            </a:r>
          </a:p>
          <a:p>
            <a:r>
              <a:rPr lang="en-US" sz="2400" b="1" dirty="0"/>
              <a:t>Ten Steps (Overview)</a:t>
            </a:r>
          </a:p>
          <a:p>
            <a:r>
              <a:rPr lang="en-US" sz="2400" b="1" dirty="0"/>
              <a:t>1. Prayer</a:t>
            </a:r>
          </a:p>
          <a:p>
            <a:r>
              <a:rPr lang="en-US" sz="2400" b="1" dirty="0"/>
              <a:t>2. Biblical Perspective</a:t>
            </a:r>
          </a:p>
          <a:p>
            <a:r>
              <a:rPr lang="en-US" sz="2400" b="1" dirty="0"/>
              <a:t>3. Record-keeping</a:t>
            </a:r>
          </a:p>
          <a:p>
            <a:r>
              <a:rPr lang="en-US" sz="2400" b="1" dirty="0"/>
              <a:t>4. Identifying Prospects</a:t>
            </a:r>
          </a:p>
          <a:p>
            <a:r>
              <a:rPr lang="en-US" sz="2400" b="1" dirty="0"/>
              <a:t>5. Making Contact</a:t>
            </a:r>
          </a:p>
          <a:p>
            <a:r>
              <a:rPr lang="en-US" sz="2400" b="1" dirty="0"/>
              <a:t>6. Requesting an Appointment</a:t>
            </a:r>
          </a:p>
          <a:p>
            <a:r>
              <a:rPr lang="en-US" sz="2400" b="1" dirty="0"/>
              <a:t>7. Preparing Your Ask</a:t>
            </a:r>
          </a:p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C6E74-8CD3-45EF-A957-0A6826B14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740379" cy="450112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2400" b="1" dirty="0"/>
              <a:t>8. The God Ask</a:t>
            </a:r>
          </a:p>
          <a:p>
            <a:r>
              <a:rPr lang="en-US" sz="2400" b="1" dirty="0"/>
              <a:t>9. Ask Follow-up</a:t>
            </a:r>
          </a:p>
          <a:p>
            <a:r>
              <a:rPr lang="en-US" sz="2400" b="1" dirty="0"/>
              <a:t>10. Donor Care</a:t>
            </a:r>
          </a:p>
          <a:p>
            <a:r>
              <a:rPr lang="en-US" sz="2400" b="1" dirty="0"/>
              <a:t>Overcoming Fears</a:t>
            </a:r>
          </a:p>
          <a:p>
            <a:r>
              <a:rPr lang="en-US" sz="2400" b="1" dirty="0"/>
              <a:t>Action Planning</a:t>
            </a:r>
          </a:p>
          <a:p>
            <a:r>
              <a:rPr lang="en-US" sz="2400" b="1" dirty="0"/>
              <a:t>Asking Churches for Support</a:t>
            </a:r>
          </a:p>
          <a:p>
            <a:r>
              <a:rPr lang="en-US" sz="2400" b="1" dirty="0"/>
              <a:t>Using D.I.S.C.</a:t>
            </a:r>
          </a:p>
          <a:p>
            <a:r>
              <a:rPr lang="en-US" sz="2400" b="1" dirty="0"/>
              <a:t>Creating Promotional Materials (Carrie Lyman)</a:t>
            </a:r>
          </a:p>
        </p:txBody>
      </p:sp>
    </p:spTree>
    <p:extLst>
      <p:ext uri="{BB962C8B-B14F-4D97-AF65-F5344CB8AC3E}">
        <p14:creationId xmlns:p14="http://schemas.microsoft.com/office/powerpoint/2010/main" val="419120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3A28BC2-793A-4949-9BBC-A941BDCC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7200" spc="750" dirty="0">
                <a:solidFill>
                  <a:schemeClr val="bg1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47542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92B5-09BC-42F2-A52E-103DD644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1619" y="891540"/>
            <a:ext cx="5296832" cy="15783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U.S. Charitable Giving 2020 </a:t>
            </a:r>
          </a:p>
        </p:txBody>
      </p:sp>
      <p:pic>
        <p:nvPicPr>
          <p:cNvPr id="21" name="Picture 4" descr="Calendar">
            <a:extLst>
              <a:ext uri="{FF2B5EF4-FFF2-40B4-BE49-F238E27FC236}">
                <a16:creationId xmlns:a16="http://schemas.microsoft.com/office/drawing/2014/main" id="{A2DD067D-E3B3-46DB-9399-7202C5791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18" r="14777" b="-1"/>
          <a:stretch/>
        </p:blipFill>
        <p:spPr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FA488-DD21-4C42-B161-E43D972A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67" y="2633971"/>
            <a:ext cx="5525432" cy="333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All Giving		Up 5.1%</a:t>
            </a:r>
          </a:p>
          <a:p>
            <a:pPr marL="0" indent="0">
              <a:buNone/>
            </a:pPr>
            <a:r>
              <a:rPr lang="en-US" b="1" dirty="0"/>
              <a:t>Religious Giving	Down (new low)</a:t>
            </a:r>
          </a:p>
          <a:p>
            <a:pPr marL="0" indent="0">
              <a:buNone/>
            </a:pPr>
            <a:r>
              <a:rPr lang="en-US" b="1" dirty="0"/>
              <a:t>Individual Giving	Up 2.2%</a:t>
            </a:r>
          </a:p>
          <a:p>
            <a:pPr marL="0" indent="0">
              <a:buNone/>
            </a:pPr>
            <a:r>
              <a:rPr lang="en-US" b="1" dirty="0"/>
              <a:t>Foundation Giving	Up 17.5%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Source: 2021 Annual Report on Philanthropy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27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92B5-09BC-42F2-A52E-103DD644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995" y="676724"/>
            <a:ext cx="5280830" cy="131732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+mn-lt"/>
              </a:rPr>
              <a:t>ISI Giving</a:t>
            </a:r>
            <a:br>
              <a:rPr lang="en-US" sz="3200" b="1" dirty="0">
                <a:solidFill>
                  <a:srgbClr val="0070C0"/>
                </a:solidFill>
                <a:latin typeface="+mn-lt"/>
              </a:rPr>
            </a:br>
            <a:r>
              <a:rPr lang="en-US" sz="3200" b="1" dirty="0">
                <a:solidFill>
                  <a:srgbClr val="0070C0"/>
                </a:solidFill>
                <a:latin typeface="+mn-lt"/>
              </a:rPr>
              <a:t>Oct-Mar FY20,21</a:t>
            </a:r>
          </a:p>
        </p:txBody>
      </p:sp>
      <p:pic>
        <p:nvPicPr>
          <p:cNvPr id="21" name="Picture 4" descr="Calendar">
            <a:extLst>
              <a:ext uri="{FF2B5EF4-FFF2-40B4-BE49-F238E27FC236}">
                <a16:creationId xmlns:a16="http://schemas.microsoft.com/office/drawing/2014/main" id="{A2DD067D-E3B3-46DB-9399-7202C5791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18" r="14777" b="-1"/>
          <a:stretch/>
        </p:blipFill>
        <p:spPr>
          <a:xfrm>
            <a:off x="0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FA488-DD21-4C42-B161-E43D972A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080" y="2336947"/>
            <a:ext cx="5792640" cy="2739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Giving to NMF</a:t>
            </a:r>
            <a:r>
              <a:rPr lang="en-US" sz="2400" b="1" dirty="0"/>
              <a:t>	</a:t>
            </a:r>
            <a:r>
              <a:rPr lang="en-US" sz="2400" b="1" u="sng" dirty="0"/>
              <a:t>Giving to Field Staff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Up over 22%		Up nearly 6%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Source: Report to ISI Trustees, Apr 21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629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A4CF-EC82-4211-A427-77D6FC9B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#1 Begin with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9FC32-794A-4250-AFCC-48D0F8980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	“You can do more than pray after you have prayed, but you cannot do more than pray until you have prayed.”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-- John Bunyan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(1628-1688)</a:t>
            </a:r>
          </a:p>
          <a:p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A271-7B94-47CE-8118-C95133B4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#2 Plan your work…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0F34E-6D6C-4AF4-BACD-0094CB566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					then work your plan</a:t>
            </a:r>
          </a:p>
        </p:txBody>
      </p:sp>
    </p:spTree>
    <p:extLst>
      <p:ext uri="{BB962C8B-B14F-4D97-AF65-F5344CB8AC3E}">
        <p14:creationId xmlns:p14="http://schemas.microsoft.com/office/powerpoint/2010/main" val="224101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7B4B-C4D4-4FA8-88CC-6F16D0974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#3 Consider what people have been 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0499-6904-43FA-AC08-C2136E9B1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Estimates are that one out of every two people are experiencing some measure of post-traumatic stress.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72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EA6F-19B8-43D6-A909-819BACEA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wasn’t just the pandemic that made 2020 so stressful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503E3-5561-415B-9C8D-35A6F98F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Fear of unknown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Family disruption (e.g. schooling)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Financial loss, stress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National issues: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Racial injustice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Civil unrest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Election upheaval</a:t>
            </a:r>
          </a:p>
          <a:p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1508-ACB4-4EBF-87D3-D7A0BFF9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#4 focus on the giver not their gifts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6CDF-53C8-448B-8E63-5D1DB1C6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Not that I seek the gift itself, but I seek for the profit which increases to your account.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-- Philippians 4:17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[NAS 1995]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536083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3024"/>
      </a:dk2>
      <a:lt2>
        <a:srgbClr val="E2E8E6"/>
      </a:lt2>
      <a:accent1>
        <a:srgbClr val="C34D7D"/>
      </a:accent1>
      <a:accent2>
        <a:srgbClr val="B13C3B"/>
      </a:accent2>
      <a:accent3>
        <a:srgbClr val="C37F4D"/>
      </a:accent3>
      <a:accent4>
        <a:srgbClr val="B19E3B"/>
      </a:accent4>
      <a:accent5>
        <a:srgbClr val="92AE44"/>
      </a:accent5>
      <a:accent6>
        <a:srgbClr val="61B13B"/>
      </a:accent6>
      <a:hlink>
        <a:srgbClr val="31956C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784</Words>
  <Application>Microsoft Office PowerPoint</Application>
  <PresentationFormat>Widescreen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Avenir Next LT Pro</vt:lpstr>
      <vt:lpstr>Wingdings</vt:lpstr>
      <vt:lpstr>GradientRiseVTI</vt:lpstr>
      <vt:lpstr>support-raising booster</vt:lpstr>
      <vt:lpstr>it’s time to pursue PD!</vt:lpstr>
      <vt:lpstr>U.S. Charitable Giving 2020 </vt:lpstr>
      <vt:lpstr>ISI Giving Oct-Mar FY20,21</vt:lpstr>
      <vt:lpstr>#1 Begin with prayer</vt:lpstr>
      <vt:lpstr>#2 Plan your work…</vt:lpstr>
      <vt:lpstr>#3 Consider what people have been through</vt:lpstr>
      <vt:lpstr>It wasn’t just the pandemic that made 2020 so stressful</vt:lpstr>
      <vt:lpstr>#4 focus on the giver not their gifts</vt:lpstr>
      <vt:lpstr>#5 approach people pastorally </vt:lpstr>
      <vt:lpstr>#6 approach people thankfully </vt:lpstr>
      <vt:lpstr>#7 Be ready for questions about student ministry  </vt:lpstr>
      <vt:lpstr>#8 avoid ‘poor talk’</vt:lpstr>
      <vt:lpstr>#9 Always conclude with thankfulness and prayer</vt:lpstr>
      <vt:lpstr>#10 Mechanics of a post- pandemic PD appointment</vt:lpstr>
      <vt:lpstr>#10 more mechanics</vt:lpstr>
      <vt:lpstr>The god ask (Steve Shadrach)</vt:lpstr>
      <vt:lpstr>#11 Odds and ends</vt:lpstr>
      <vt:lpstr>ISI NSO in transition</vt:lpstr>
      <vt:lpstr>SIISI NSO Video Series  NSO  Video Series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Post-pandemic PD</dc:title>
  <dc:creator>Jeff Townsend</dc:creator>
  <cp:lastModifiedBy>Mickie Charlier</cp:lastModifiedBy>
  <cp:revision>50</cp:revision>
  <cp:lastPrinted>2021-07-06T16:58:42Z</cp:lastPrinted>
  <dcterms:created xsi:type="dcterms:W3CDTF">2021-03-17T15:49:20Z</dcterms:created>
  <dcterms:modified xsi:type="dcterms:W3CDTF">2021-07-14T22:45:30Z</dcterms:modified>
</cp:coreProperties>
</file>