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</p:sldMasterIdLst>
  <p:sldIdLst>
    <p:sldId id="265" r:id="rId2"/>
    <p:sldId id="256" r:id="rId3"/>
    <p:sldId id="257" r:id="rId4"/>
    <p:sldId id="276" r:id="rId5"/>
    <p:sldId id="259" r:id="rId6"/>
    <p:sldId id="266" r:id="rId7"/>
    <p:sldId id="267" r:id="rId8"/>
    <p:sldId id="268" r:id="rId9"/>
    <p:sldId id="269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7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2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2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8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F3883F-96CF-4A0D-8D2A-A56605E3B555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430D4B-21B1-4A78-A64F-7096151644A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08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C2C8-0804-4F40-9BC7-475A87C54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MINISTRY MODELS &amp; FUNNEL DIAGRAM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59E5E-F416-4402-9B24-00372183A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LARSON</a:t>
            </a:r>
          </a:p>
          <a:p>
            <a:r>
              <a:rPr lang="en-US" dirty="0"/>
              <a:t>NATIONAL CONFERENCE WORKSHOP JUNE 2021</a:t>
            </a:r>
          </a:p>
        </p:txBody>
      </p:sp>
    </p:spTree>
    <p:extLst>
      <p:ext uri="{BB962C8B-B14F-4D97-AF65-F5344CB8AC3E}">
        <p14:creationId xmlns:p14="http://schemas.microsoft.com/office/powerpoint/2010/main" val="100945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E96C-C801-4E92-AEFE-F415CD03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D94E-8513-40F3-AF00-6FB5A82A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69804"/>
            <a:ext cx="5886616" cy="2738549"/>
          </a:xfrm>
        </p:spPr>
        <p:txBody>
          <a:bodyPr>
            <a:normAutofit/>
          </a:bodyPr>
          <a:lstStyle/>
          <a:p>
            <a:r>
              <a:rPr lang="en-US" sz="2400" dirty="0"/>
              <a:t>1) Christ’s desire and our goal should be fruit that will last.  John 15:16</a:t>
            </a:r>
          </a:p>
          <a:p>
            <a:r>
              <a:rPr lang="en-US" sz="2400" dirty="0"/>
              <a:t>2) Christian community has drawing power for seekers.  John 17:23.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They Will Know We Are Christians By Our Love Stock Vector - Illustration of  phrase, ornaments: 94401440">
            <a:extLst>
              <a:ext uri="{FF2B5EF4-FFF2-40B4-BE49-F238E27FC236}">
                <a16:creationId xmlns:a16="http://schemas.microsoft.com/office/drawing/2014/main" id="{9F5D625A-1B90-4380-B7F7-A0B93DE3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45" y="3570098"/>
            <a:ext cx="24079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394A3-3019-4B9C-AFAD-CCECAA743684}"/>
              </a:ext>
            </a:extLst>
          </p:cNvPr>
          <p:cNvSpPr txBox="1"/>
          <p:nvPr/>
        </p:nvSpPr>
        <p:spPr>
          <a:xfrm>
            <a:off x="7120327" y="2269804"/>
            <a:ext cx="4423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Blackadder ITC" panose="04020505051007020D02" pitchFamily="82" charset="0"/>
              </a:rPr>
              <a:t>Reproducing Impact will not consistently </a:t>
            </a:r>
          </a:p>
          <a:p>
            <a:pPr algn="ctr"/>
            <a:r>
              <a:rPr lang="en-US" sz="2400" dirty="0">
                <a:latin typeface="Blackadder ITC" panose="04020505051007020D02" pitchFamily="82" charset="0"/>
              </a:rPr>
              <a:t> happen without Discipleship</a:t>
            </a:r>
          </a:p>
        </p:txBody>
      </p:sp>
    </p:spTree>
    <p:extLst>
      <p:ext uri="{BB962C8B-B14F-4D97-AF65-F5344CB8AC3E}">
        <p14:creationId xmlns:p14="http://schemas.microsoft.com/office/powerpoint/2010/main" val="40427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A7FA-DA8A-4BF1-A393-DA965E13F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9E46A-2DB8-4B03-8C8B-74F079190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A3D6F7-A8BF-4A37-B417-44AC17BBB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" t="2513" r="1245" b="1642"/>
          <a:stretch/>
        </p:blipFill>
        <p:spPr>
          <a:xfrm>
            <a:off x="1179442" y="198782"/>
            <a:ext cx="9051235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4D9D-6D68-48B2-9025-B224563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Ministry Milestones samples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A9E029-CDC7-41A2-A3C3-A8C80350E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973360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37458560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68495873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60261436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322850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1212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Ministry #1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Ministry #2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Ministry #3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Ministry #4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5263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INTRODUCING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577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316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386848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CULTIVATING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158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416369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DISCIPLING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04724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DECISIONS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07505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 REPRODUCING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151454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REPRODUCING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marL="87464" marR="874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87464" marR="87464"/>
                </a:tc>
                <a:extLst>
                  <a:ext uri="{0D108BD9-81ED-4DB2-BD59-A6C34878D82A}">
                    <a16:rowId xmlns:a16="http://schemas.microsoft.com/office/drawing/2014/main" val="200418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9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5FD3-7FDB-488E-9776-8A7C7761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9794"/>
            <a:ext cx="10058400" cy="977566"/>
          </a:xfrm>
        </p:spPr>
        <p:txBody>
          <a:bodyPr>
            <a:normAutofit/>
          </a:bodyPr>
          <a:lstStyle/>
          <a:p>
            <a:r>
              <a:rPr lang="en-US" sz="4000" dirty="0"/>
              <a:t>Baseball Diamond Illustration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2B671-273B-4E3B-BD37-77F3E8701163}"/>
              </a:ext>
            </a:extLst>
          </p:cNvPr>
          <p:cNvSpPr/>
          <p:nvPr/>
        </p:nvSpPr>
        <p:spPr>
          <a:xfrm rot="2580000">
            <a:off x="7423054" y="3914604"/>
            <a:ext cx="274320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DDC5B1-43C9-4339-B800-6CC30DC1FD74}"/>
              </a:ext>
            </a:extLst>
          </p:cNvPr>
          <p:cNvSpPr/>
          <p:nvPr/>
        </p:nvSpPr>
        <p:spPr>
          <a:xfrm rot="2700000">
            <a:off x="4639586" y="2899232"/>
            <a:ext cx="2286000" cy="2286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205E2-D0B1-4F85-AC34-366BC6A7B785}"/>
              </a:ext>
            </a:extLst>
          </p:cNvPr>
          <p:cNvSpPr/>
          <p:nvPr/>
        </p:nvSpPr>
        <p:spPr>
          <a:xfrm rot="2700000">
            <a:off x="6598243" y="3899805"/>
            <a:ext cx="182880" cy="210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9610F-5CA0-4E0A-B000-443B9E897CC0}"/>
              </a:ext>
            </a:extLst>
          </p:cNvPr>
          <p:cNvSpPr/>
          <p:nvPr/>
        </p:nvSpPr>
        <p:spPr>
          <a:xfrm rot="-2700000">
            <a:off x="6636529" y="2105275"/>
            <a:ext cx="182880" cy="210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3EFF2-B2D7-414C-BE6C-D559C653F623}"/>
              </a:ext>
            </a:extLst>
          </p:cNvPr>
          <p:cNvSpPr/>
          <p:nvPr/>
        </p:nvSpPr>
        <p:spPr>
          <a:xfrm>
            <a:off x="5645425" y="2151466"/>
            <a:ext cx="274320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E14D59-E809-4913-8B3F-2B6C4D709D83}"/>
              </a:ext>
            </a:extLst>
          </p:cNvPr>
          <p:cNvSpPr/>
          <p:nvPr/>
        </p:nvSpPr>
        <p:spPr>
          <a:xfrm rot="-2520000">
            <a:off x="3883272" y="3905072"/>
            <a:ext cx="274320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F4EB49-2D79-46C0-A389-DEBBF5256468}"/>
              </a:ext>
            </a:extLst>
          </p:cNvPr>
          <p:cNvSpPr/>
          <p:nvPr/>
        </p:nvSpPr>
        <p:spPr>
          <a:xfrm rot="2760000">
            <a:off x="4802206" y="2105277"/>
            <a:ext cx="182880" cy="210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24D624-2A67-43FE-AD3F-23AA562BB81D}"/>
              </a:ext>
            </a:extLst>
          </p:cNvPr>
          <p:cNvSpPr/>
          <p:nvPr/>
        </p:nvSpPr>
        <p:spPr>
          <a:xfrm rot="-2700000">
            <a:off x="4786115" y="3849352"/>
            <a:ext cx="182880" cy="210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15CFE-4DFC-49EF-832F-F4A5444E245A}"/>
              </a:ext>
            </a:extLst>
          </p:cNvPr>
          <p:cNvSpPr/>
          <p:nvPr/>
        </p:nvSpPr>
        <p:spPr>
          <a:xfrm rot="2640000">
            <a:off x="5655268" y="5598690"/>
            <a:ext cx="274320" cy="27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9438F5-FE02-41B3-AC41-FB0D6FCD32B5}"/>
              </a:ext>
            </a:extLst>
          </p:cNvPr>
          <p:cNvSpPr/>
          <p:nvPr/>
        </p:nvSpPr>
        <p:spPr>
          <a:xfrm>
            <a:off x="8454895" y="512064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E9B63-72AA-4E79-B4C2-3F45E1BFCFDB}"/>
              </a:ext>
            </a:extLst>
          </p:cNvPr>
          <p:cNvSpPr txBox="1"/>
          <p:nvPr/>
        </p:nvSpPr>
        <p:spPr>
          <a:xfrm>
            <a:off x="9480559" y="5289347"/>
            <a:ext cx="15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Deck Circle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7BDDD-659C-47FE-9452-F357B38C24B7}"/>
              </a:ext>
            </a:extLst>
          </p:cNvPr>
          <p:cNvSpPr txBox="1"/>
          <p:nvPr/>
        </p:nvSpPr>
        <p:spPr>
          <a:xfrm>
            <a:off x="9621238" y="5679778"/>
            <a:ext cx="126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Introducing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FBE12-EF02-4BA3-97CC-BCD9451C9293}"/>
              </a:ext>
            </a:extLst>
          </p:cNvPr>
          <p:cNvSpPr txBox="1"/>
          <p:nvPr/>
        </p:nvSpPr>
        <p:spPr>
          <a:xfrm>
            <a:off x="6067542" y="5612842"/>
            <a:ext cx="118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Cultivating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E27D5D-2DF3-4A0B-9638-2E6C17B5C5B2}"/>
              </a:ext>
            </a:extLst>
          </p:cNvPr>
          <p:cNvSpPr txBox="1"/>
          <p:nvPr/>
        </p:nvSpPr>
        <p:spPr>
          <a:xfrm>
            <a:off x="7810978" y="385854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Bible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C70345-A083-4694-BB08-9D6C60FD74BC}"/>
              </a:ext>
            </a:extLst>
          </p:cNvPr>
          <p:cNvSpPr txBox="1"/>
          <p:nvPr/>
        </p:nvSpPr>
        <p:spPr>
          <a:xfrm>
            <a:off x="5986372" y="203108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Decision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0B2B92-1153-4DC2-A4EA-5F2AB93B24CA}"/>
              </a:ext>
            </a:extLst>
          </p:cNvPr>
          <p:cNvSpPr txBox="1"/>
          <p:nvPr/>
        </p:nvSpPr>
        <p:spPr>
          <a:xfrm>
            <a:off x="2495716" y="3728598"/>
            <a:ext cx="117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Discipling/</a:t>
            </a:r>
          </a:p>
          <a:p>
            <a:r>
              <a:rPr lang="en-US" dirty="0">
                <a:solidFill>
                  <a:srgbClr val="FF0000"/>
                </a:solidFill>
              </a:rPr>
              <a:t>Mentoring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69EC4-F4D9-430E-8BD1-6D955D0D5717}"/>
              </a:ext>
            </a:extLst>
          </p:cNvPr>
          <p:cNvSpPr txBox="1"/>
          <p:nvPr/>
        </p:nvSpPr>
        <p:spPr>
          <a:xfrm>
            <a:off x="4185823" y="5672692"/>
            <a:ext cx="136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Reproducers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BC2B9-84E3-4A14-B556-CBBEFF635409}"/>
              </a:ext>
            </a:extLst>
          </p:cNvPr>
          <p:cNvSpPr txBox="1"/>
          <p:nvPr/>
        </p:nvSpPr>
        <p:spPr>
          <a:xfrm>
            <a:off x="916279" y="4753706"/>
            <a:ext cx="3400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 count what we value. </a:t>
            </a:r>
          </a:p>
          <a:p>
            <a:r>
              <a:rPr lang="en-US" sz="1800" dirty="0"/>
              <a:t>Don’t forget to count reproducers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7178-B6F6-4800-B289-6461DFFB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REPRODUCING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C5CE-A475-474B-ADE6-8A0B5026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2012 I devised a measure of reproducing impact called TRI and over the next 8 years analyzed milestone data of Northeast ministries according to ministry model and TRI.</a:t>
            </a:r>
          </a:p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Reproducing Impact (TRI)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measure of the reproducing impact of a ministry over time. </a:t>
            </a:r>
            <a:endParaRPr lang="en-US" dirty="0"/>
          </a:p>
          <a:p>
            <a:r>
              <a:rPr lang="en-US" dirty="0"/>
              <a:t>Whenever a reproducer is reported, an entry is made into the city reproducer list and a value 1,2 or 5 is assigned.  </a:t>
            </a:r>
          </a:p>
          <a:p>
            <a:r>
              <a:rPr lang="en-US" dirty="0"/>
              <a:t>The reproducing level of each reproducer should be verified and updated every two years.  </a:t>
            </a:r>
          </a:p>
          <a:p>
            <a:r>
              <a:rPr lang="en-US" dirty="0"/>
              <a:t>Decision to Reproducer (DTR) is someone who came to Christ through the ministry and went on to become a reproducer.</a:t>
            </a:r>
          </a:p>
          <a:p>
            <a:r>
              <a:rPr lang="en-US" dirty="0"/>
              <a:t>Show Ithaca Reproducers list as sample.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8C10-272D-481D-9867-E1A576E4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  <a:br>
              <a:rPr lang="en-US" dirty="0"/>
            </a:br>
            <a:r>
              <a:rPr lang="en-US" dirty="0" err="1"/>
              <a:t>Wichit</a:t>
            </a:r>
            <a:r>
              <a:rPr lang="en-US" dirty="0"/>
              <a:t> &amp; Miriam </a:t>
            </a:r>
            <a:r>
              <a:rPr lang="en-US" dirty="0" err="1"/>
              <a:t>Maneevone</a:t>
            </a:r>
            <a:endParaRPr lang="en-US" dirty="0"/>
          </a:p>
        </p:txBody>
      </p:sp>
      <p:pic>
        <p:nvPicPr>
          <p:cNvPr id="5" name="Content Placeholder 4" descr="A picture containing tree, outdoor, person, smiling&#10;&#10;Description automatically generated">
            <a:extLst>
              <a:ext uri="{FF2B5EF4-FFF2-40B4-BE49-F238E27FC236}">
                <a16:creationId xmlns:a16="http://schemas.microsoft.com/office/drawing/2014/main" id="{097DF68F-6FE4-474C-A537-1A1E2F49D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96" y="1846263"/>
            <a:ext cx="6033333" cy="4022725"/>
          </a:xfrm>
        </p:spPr>
      </p:pic>
    </p:spTree>
    <p:extLst>
      <p:ext uri="{BB962C8B-B14F-4D97-AF65-F5344CB8AC3E}">
        <p14:creationId xmlns:p14="http://schemas.microsoft.com/office/powerpoint/2010/main" val="20981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BCA265-9528-4499-A4B3-D41C582A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Model: ICF &amp; FPs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4F7581-8E45-4FC5-88DF-A82A2CBE2A07}"/>
              </a:ext>
            </a:extLst>
          </p:cNvPr>
          <p:cNvSpPr/>
          <p:nvPr/>
        </p:nvSpPr>
        <p:spPr>
          <a:xfrm>
            <a:off x="4505740" y="3216966"/>
            <a:ext cx="2286000" cy="2286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1991C8-3652-487D-905F-C8DE7FAAD6F5}"/>
              </a:ext>
            </a:extLst>
          </p:cNvPr>
          <p:cNvSpPr/>
          <p:nvPr/>
        </p:nvSpPr>
        <p:spPr>
          <a:xfrm>
            <a:off x="8189843" y="1987165"/>
            <a:ext cx="1554480" cy="1554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English</a:t>
            </a:r>
          </a:p>
          <a:p>
            <a:pPr algn="ctr"/>
            <a:r>
              <a:rPr lang="en-US" dirty="0"/>
              <a:t>Classes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5B9555-0E0F-4385-84AC-DEC2EF00A258}"/>
              </a:ext>
            </a:extLst>
          </p:cNvPr>
          <p:cNvSpPr/>
          <p:nvPr/>
        </p:nvSpPr>
        <p:spPr>
          <a:xfrm>
            <a:off x="1736037" y="2170045"/>
            <a:ext cx="1371600" cy="1371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52A8C0-7C8B-4E28-83B0-F20B8E85CFCF}"/>
              </a:ext>
            </a:extLst>
          </p:cNvPr>
          <p:cNvSpPr/>
          <p:nvPr/>
        </p:nvSpPr>
        <p:spPr>
          <a:xfrm>
            <a:off x="8437656" y="4227445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Events &amp; Trips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7342A1-8692-420A-9EF5-E552930B1475}"/>
              </a:ext>
            </a:extLst>
          </p:cNvPr>
          <p:cNvSpPr/>
          <p:nvPr/>
        </p:nvSpPr>
        <p:spPr>
          <a:xfrm>
            <a:off x="1918917" y="4526281"/>
            <a:ext cx="1188720" cy="11887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322329-6A1D-4797-A217-B7D8CD6417A2}"/>
              </a:ext>
            </a:extLst>
          </p:cNvPr>
          <p:cNvSpPr/>
          <p:nvPr/>
        </p:nvSpPr>
        <p:spPr>
          <a:xfrm>
            <a:off x="5029200" y="1885122"/>
            <a:ext cx="1097280" cy="10972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84EFEC-F655-4338-B53D-90444107D17B}"/>
              </a:ext>
            </a:extLst>
          </p:cNvPr>
          <p:cNvCxnSpPr/>
          <p:nvPr/>
        </p:nvCxnSpPr>
        <p:spPr>
          <a:xfrm>
            <a:off x="3107637" y="3216966"/>
            <a:ext cx="1398103" cy="665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58FB7B-F891-495A-9CEE-5B2478B588B1}"/>
              </a:ext>
            </a:extLst>
          </p:cNvPr>
          <p:cNvCxnSpPr>
            <a:stCxn id="7" idx="6"/>
          </p:cNvCxnSpPr>
          <p:nvPr/>
        </p:nvCxnSpPr>
        <p:spPr>
          <a:xfrm flipV="1">
            <a:off x="3107637" y="2544417"/>
            <a:ext cx="1875180" cy="311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2E135-E6DF-4E17-BDAF-5323055B6260}"/>
              </a:ext>
            </a:extLst>
          </p:cNvPr>
          <p:cNvCxnSpPr/>
          <p:nvPr/>
        </p:nvCxnSpPr>
        <p:spPr>
          <a:xfrm flipH="1">
            <a:off x="6665843" y="2982402"/>
            <a:ext cx="1524000" cy="741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67C1C0-1942-4C6B-9626-8E27B1F2F8D8}"/>
              </a:ext>
            </a:extLst>
          </p:cNvPr>
          <p:cNvCxnSpPr/>
          <p:nvPr/>
        </p:nvCxnSpPr>
        <p:spPr>
          <a:xfrm>
            <a:off x="6791740" y="4526281"/>
            <a:ext cx="1645916" cy="2577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99E6E4-B2F0-41D7-BA33-5510D822D156}"/>
              </a:ext>
            </a:extLst>
          </p:cNvPr>
          <p:cNvCxnSpPr/>
          <p:nvPr/>
        </p:nvCxnSpPr>
        <p:spPr>
          <a:xfrm>
            <a:off x="8967083" y="3549926"/>
            <a:ext cx="0" cy="6775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339BC2-BE95-46E7-8284-7015C7D6BAC4}"/>
              </a:ext>
            </a:extLst>
          </p:cNvPr>
          <p:cNvCxnSpPr/>
          <p:nvPr/>
        </p:nvCxnSpPr>
        <p:spPr>
          <a:xfrm flipH="1" flipV="1">
            <a:off x="6126480" y="2332383"/>
            <a:ext cx="2063363" cy="10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3CEC87-B779-49E0-B38D-F5B45489DD6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648740" y="2982402"/>
            <a:ext cx="0" cy="2345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18FC2F6-4FAD-41D6-8D99-8464E6D9BB24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2421837" y="3541645"/>
            <a:ext cx="91440" cy="9846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4FA67A0-E09D-47C8-82BC-45A4FE72A293}"/>
              </a:ext>
            </a:extLst>
          </p:cNvPr>
          <p:cNvSpPr/>
          <p:nvPr/>
        </p:nvSpPr>
        <p:spPr>
          <a:xfrm>
            <a:off x="400553" y="3484993"/>
            <a:ext cx="1352383" cy="109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South Asian ministry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20EC86-661C-47F6-92A4-D3AD5E28A6AF}"/>
              </a:ext>
            </a:extLst>
          </p:cNvPr>
          <p:cNvCxnSpPr>
            <a:stCxn id="33" idx="7"/>
          </p:cNvCxnSpPr>
          <p:nvPr/>
        </p:nvCxnSpPr>
        <p:spPr>
          <a:xfrm flipV="1">
            <a:off x="1554884" y="3353131"/>
            <a:ext cx="364033" cy="2925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0EE5-B834-47B0-98D3-9C9B7731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ICF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1F3A-91B6-489C-A37A-137B130C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79381" cy="4023360"/>
          </a:xfrm>
        </p:spPr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sz="2800" dirty="0"/>
              <a:t>Traditional </a:t>
            </a:r>
          </a:p>
          <a:p>
            <a:r>
              <a:rPr lang="en-US" dirty="0"/>
              <a:t>Christian student leadership team</a:t>
            </a:r>
          </a:p>
          <a:p>
            <a:r>
              <a:rPr lang="en-US" dirty="0"/>
              <a:t>Separate Bible study groups for seekers &amp; Christians</a:t>
            </a:r>
          </a:p>
          <a:p>
            <a:r>
              <a:rPr lang="en-US" dirty="0"/>
              <a:t>Ideally 20 – 50% seekers</a:t>
            </a:r>
          </a:p>
          <a:p>
            <a:r>
              <a:rPr lang="en-US" dirty="0"/>
              <a:t>2) </a:t>
            </a:r>
            <a:r>
              <a:rPr lang="en-US" sz="2800" dirty="0"/>
              <a:t>Seeker</a:t>
            </a:r>
          </a:p>
          <a:p>
            <a:r>
              <a:rPr lang="en-US" dirty="0"/>
              <a:t>Mostly seekers and American volunteers.  Not called ICF.</a:t>
            </a:r>
          </a:p>
          <a:p>
            <a:r>
              <a:rPr lang="en-US" dirty="0"/>
              <a:t>One talk with small group discussions.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F5AD0AF-9DB7-4512-9B72-CCF97899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0" y="2120054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DA1E-45D4-4667-91EC-B55A92A0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ICF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A8E3-8FAC-44F9-A487-717403DF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3) </a:t>
            </a:r>
            <a:r>
              <a:rPr lang="en-US" sz="3000" dirty="0"/>
              <a:t>Hybrid</a:t>
            </a:r>
          </a:p>
          <a:p>
            <a:r>
              <a:rPr lang="en-US" dirty="0"/>
              <a:t>Large group meeting geared to seekers</a:t>
            </a:r>
          </a:p>
          <a:p>
            <a:r>
              <a:rPr lang="en-US" dirty="0"/>
              <a:t>Christian student leadership with Discipleship Group on separate evening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sz="3000" dirty="0"/>
              <a:t>Mini-ICF / Home Fellowships </a:t>
            </a:r>
          </a:p>
          <a:p>
            <a:r>
              <a:rPr lang="en-US" dirty="0"/>
              <a:t>Multiple in one city</a:t>
            </a:r>
          </a:p>
          <a:p>
            <a:r>
              <a:rPr lang="en-US" dirty="0"/>
              <a:t>Hosted by American families in their homes</a:t>
            </a:r>
          </a:p>
          <a:p>
            <a:r>
              <a:rPr lang="en-US" dirty="0"/>
              <a:t>Seeker oriented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sz="3000" dirty="0"/>
              <a:t>Church Based </a:t>
            </a:r>
          </a:p>
          <a:p>
            <a:r>
              <a:rPr lang="en-US" dirty="0"/>
              <a:t>Park Street Church (PSIF)</a:t>
            </a:r>
          </a:p>
          <a:p>
            <a:r>
              <a:rPr lang="en-US" dirty="0"/>
              <a:t>LA Church based model—hosted by volunteers from one church for one campus; twice a month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386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Blackadder ITC</vt:lpstr>
      <vt:lpstr>Calibri</vt:lpstr>
      <vt:lpstr>Calibri Light</vt:lpstr>
      <vt:lpstr>Retrospect</vt:lpstr>
      <vt:lpstr>MINISTRY MODELS &amp; FUNNEL DIAGRAM</vt:lpstr>
      <vt:lpstr>PowerPoint Presentation</vt:lpstr>
      <vt:lpstr>Ministry Milestones samples</vt:lpstr>
      <vt:lpstr>Baseball Diamond Illustration </vt:lpstr>
      <vt:lpstr>MEASURING REPRODUCING IMPACT</vt:lpstr>
      <vt:lpstr>CASE STUDY Wichit &amp; Miriam Maneevone</vt:lpstr>
      <vt:lpstr>Hybrid Model: ICF &amp; FPs</vt:lpstr>
      <vt:lpstr>TYPES OF ICF MODELS</vt:lpstr>
      <vt:lpstr>TYPES OF ICF MODELS</vt:lpstr>
      <vt:lpstr>Scriptures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Larson</dc:creator>
  <cp:lastModifiedBy>Mickie Charlier</cp:lastModifiedBy>
  <cp:revision>26</cp:revision>
  <dcterms:created xsi:type="dcterms:W3CDTF">2020-09-16T16:14:04Z</dcterms:created>
  <dcterms:modified xsi:type="dcterms:W3CDTF">2021-07-14T21:43:21Z</dcterms:modified>
</cp:coreProperties>
</file>