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58" r:id="rId5"/>
    <p:sldId id="264" r:id="rId6"/>
    <p:sldId id="259" r:id="rId7"/>
    <p:sldId id="267" r:id="rId8"/>
    <p:sldId id="268" r:id="rId9"/>
    <p:sldId id="269" r:id="rId10"/>
    <p:sldId id="260" r:id="rId11"/>
    <p:sldId id="270" r:id="rId12"/>
    <p:sldId id="261" r:id="rId13"/>
    <p:sldId id="262" r:id="rId14"/>
    <p:sldId id="265"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712"/>
  </p:normalViewPr>
  <p:slideViewPr>
    <p:cSldViewPr snapToGrid="0" snapToObjects="1">
      <p:cViewPr varScale="1">
        <p:scale>
          <a:sx n="58" d="100"/>
          <a:sy n="58" d="100"/>
        </p:scale>
        <p:origin x="68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7/14/2021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7/14/2021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7/14/2021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carpenter@isionlin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usinessinsider.com/gen-z-loves-snapchat-instagram-and-youtube-social-media-2019-6" TargetMode="External"/><Relationship Id="rId7" Type="http://schemas.openxmlformats.org/officeDocument/2006/relationships/hyperlink" Target="https://www.searchenginejournal.com/social-media/biggest-social-media-sites/#close" TargetMode="External"/><Relationship Id="rId2" Type="http://schemas.openxmlformats.org/officeDocument/2006/relationships/hyperlink" Target="https://www.statista.com/statistics/248769/age-distribution-of-worldwide-instagram-users/" TargetMode="External"/><Relationship Id="rId1" Type="http://schemas.openxmlformats.org/officeDocument/2006/relationships/slideLayout" Target="../slideLayouts/slideLayout2.xml"/><Relationship Id="rId6" Type="http://schemas.openxmlformats.org/officeDocument/2006/relationships/hyperlink" Target="https://sproutsocial.com/insights/new-social-media-demographics/#IG-demos" TargetMode="External"/><Relationship Id="rId5" Type="http://schemas.openxmlformats.org/officeDocument/2006/relationships/hyperlink" Target="https://www.convinceandconvert.com/social-media-research/social-media-usage-statistics/" TargetMode="External"/><Relationship Id="rId4" Type="http://schemas.openxmlformats.org/officeDocument/2006/relationships/hyperlink" Target="https://dustinstout.com/social-media-statistic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B357-6C6C-5F40-81D1-8C24701C6365}"/>
              </a:ext>
            </a:extLst>
          </p:cNvPr>
          <p:cNvSpPr>
            <a:spLocks noGrp="1"/>
          </p:cNvSpPr>
          <p:nvPr>
            <p:ph type="ctrTitle"/>
          </p:nvPr>
        </p:nvSpPr>
        <p:spPr/>
        <p:txBody>
          <a:bodyPr/>
          <a:lstStyle/>
          <a:p>
            <a:r>
              <a:rPr lang="en-US" dirty="0"/>
              <a:t>Instagram Exploring</a:t>
            </a:r>
          </a:p>
        </p:txBody>
      </p:sp>
      <p:sp>
        <p:nvSpPr>
          <p:cNvPr id="3" name="Subtitle 2">
            <a:extLst>
              <a:ext uri="{FF2B5EF4-FFF2-40B4-BE49-F238E27FC236}">
                <a16:creationId xmlns:a16="http://schemas.microsoft.com/office/drawing/2014/main" id="{E1CCDD3C-732C-C04C-A084-6EA9171B7C84}"/>
              </a:ext>
            </a:extLst>
          </p:cNvPr>
          <p:cNvSpPr>
            <a:spLocks noGrp="1"/>
          </p:cNvSpPr>
          <p:nvPr>
            <p:ph type="subTitle" idx="1"/>
          </p:nvPr>
        </p:nvSpPr>
        <p:spPr/>
        <p:txBody>
          <a:bodyPr/>
          <a:lstStyle/>
          <a:p>
            <a:r>
              <a:rPr lang="en-US" dirty="0"/>
              <a:t>Meeting students when you can’t meet in person</a:t>
            </a:r>
          </a:p>
        </p:txBody>
      </p:sp>
    </p:spTree>
    <p:extLst>
      <p:ext uri="{BB962C8B-B14F-4D97-AF65-F5344CB8AC3E}">
        <p14:creationId xmlns:p14="http://schemas.microsoft.com/office/powerpoint/2010/main" val="204117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CEBD39-6936-8546-8553-6F36F3DBD3FE}"/>
              </a:ext>
            </a:extLst>
          </p:cNvPr>
          <p:cNvSpPr>
            <a:spLocks noGrp="1"/>
          </p:cNvSpPr>
          <p:nvPr>
            <p:ph idx="1"/>
          </p:nvPr>
        </p:nvSpPr>
        <p:spPr/>
        <p:txBody>
          <a:bodyPr>
            <a:normAutofit lnSpcReduction="10000"/>
          </a:bodyPr>
          <a:lstStyle/>
          <a:p>
            <a:r>
              <a:rPr lang="en-US" dirty="0"/>
              <a:t>Follow them to send them a message. Or if their account is set to private, send them a follow request, then send a message if they accept it. Have men message men and women message women.</a:t>
            </a:r>
          </a:p>
          <a:p>
            <a:r>
              <a:rPr lang="en-US" dirty="0"/>
              <a:t>Example message: “</a:t>
            </a:r>
            <a:r>
              <a:rPr lang="en-US" i="1" dirty="0"/>
              <a:t>Hi____. My name is___ and I’m with a group called International Life in Sacramento. We are a group started by Christians to help international students in every area of their lives. We want to be available for students like yourself to help with any needs you may have. This includes our online community and opportunities to make new friends. I understand for international students, going into this next year online during a pandemic is tough. How are you doing with that? It would be great to hear from you.”</a:t>
            </a:r>
            <a:endParaRPr lang="en-US" dirty="0"/>
          </a:p>
        </p:txBody>
      </p:sp>
    </p:spTree>
    <p:extLst>
      <p:ext uri="{BB962C8B-B14F-4D97-AF65-F5344CB8AC3E}">
        <p14:creationId xmlns:p14="http://schemas.microsoft.com/office/powerpoint/2010/main" val="379649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03CC12F9-6C65-496E-A2B3-F3CEECF3B5DB}"/>
              </a:ext>
            </a:extLst>
          </p:cNvPr>
          <p:cNvPicPr>
            <a:picLocks noChangeAspect="1"/>
          </p:cNvPicPr>
          <p:nvPr/>
        </p:nvPicPr>
        <p:blipFill>
          <a:blip r:embed="rId2"/>
          <a:stretch>
            <a:fillRect/>
          </a:stretch>
        </p:blipFill>
        <p:spPr>
          <a:xfrm>
            <a:off x="4427838" y="0"/>
            <a:ext cx="3336324" cy="6858000"/>
          </a:xfrm>
          <a:prstGeom prst="rect">
            <a:avLst/>
          </a:prstGeom>
        </p:spPr>
      </p:pic>
    </p:spTree>
    <p:extLst>
      <p:ext uri="{BB962C8B-B14F-4D97-AF65-F5344CB8AC3E}">
        <p14:creationId xmlns:p14="http://schemas.microsoft.com/office/powerpoint/2010/main" val="2343209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34209-5610-1949-8917-7541428E11DE}"/>
              </a:ext>
            </a:extLst>
          </p:cNvPr>
          <p:cNvSpPr>
            <a:spLocks noGrp="1"/>
          </p:cNvSpPr>
          <p:nvPr>
            <p:ph idx="1"/>
          </p:nvPr>
        </p:nvSpPr>
        <p:spPr/>
        <p:txBody>
          <a:bodyPr/>
          <a:lstStyle/>
          <a:p>
            <a:r>
              <a:rPr lang="en-US" dirty="0"/>
              <a:t>If the student responds, keep a conversation going. Tell them about your group in more detail, encourage them to follow your social media, invite them to something, or even arrange an in-person or virtual meetup. (You can video chat in Instagram.)</a:t>
            </a:r>
          </a:p>
          <a:p>
            <a:r>
              <a:rPr lang="en-US" dirty="0"/>
              <a:t>If the student says no thank you, you can still encourage them to follow your social media.</a:t>
            </a:r>
          </a:p>
          <a:p>
            <a:r>
              <a:rPr lang="en-US" dirty="0"/>
              <a:t>If the student is not an international student, encourage them to tell any international students they meet about our group. Perhaps in your initial message, you can add a line about, “Are you an international student, or do you know international students?”</a:t>
            </a:r>
          </a:p>
        </p:txBody>
      </p:sp>
    </p:spTree>
    <p:extLst>
      <p:ext uri="{BB962C8B-B14F-4D97-AF65-F5344CB8AC3E}">
        <p14:creationId xmlns:p14="http://schemas.microsoft.com/office/powerpoint/2010/main" val="125674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D0157E-E771-444C-83B6-E17E1BDE1C78}"/>
              </a:ext>
            </a:extLst>
          </p:cNvPr>
          <p:cNvSpPr>
            <a:spLocks noGrp="1"/>
          </p:cNvSpPr>
          <p:nvPr>
            <p:ph idx="1"/>
          </p:nvPr>
        </p:nvSpPr>
        <p:spPr/>
        <p:txBody>
          <a:bodyPr/>
          <a:lstStyle/>
          <a:p>
            <a:r>
              <a:rPr lang="en-US" dirty="0"/>
              <a:t>Keep track of the students you actually message (not just the ones you send a follow request to) on a spreadsheet. Keep track of the student’s name (or Instagram handle), gender, the person who sent the message, whether you received a response, and any additional notes (what kind of conversation was had, if the student asked for any resources, </a:t>
            </a:r>
            <a:r>
              <a:rPr lang="en-US" dirty="0" err="1"/>
              <a:t>etc</a:t>
            </a:r>
            <a:r>
              <a:rPr lang="en-US" dirty="0"/>
              <a:t>). If you are doing this for multiple campuses, have a tab for each campus.</a:t>
            </a:r>
          </a:p>
        </p:txBody>
      </p:sp>
    </p:spTree>
    <p:extLst>
      <p:ext uri="{BB962C8B-B14F-4D97-AF65-F5344CB8AC3E}">
        <p14:creationId xmlns:p14="http://schemas.microsoft.com/office/powerpoint/2010/main" val="397656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F0088-AADE-B54E-8AFF-4EB7ECCCFD38}"/>
              </a:ext>
            </a:extLst>
          </p:cNvPr>
          <p:cNvSpPr>
            <a:spLocks noGrp="1"/>
          </p:cNvSpPr>
          <p:nvPr>
            <p:ph type="title"/>
          </p:nvPr>
        </p:nvSpPr>
        <p:spPr/>
        <p:txBody>
          <a:bodyPr/>
          <a:lstStyle/>
          <a:p>
            <a:r>
              <a:rPr lang="en-US" dirty="0"/>
              <a:t>Other ideas for Instagram</a:t>
            </a:r>
          </a:p>
        </p:txBody>
      </p:sp>
      <p:sp>
        <p:nvSpPr>
          <p:cNvPr id="3" name="Content Placeholder 2">
            <a:extLst>
              <a:ext uri="{FF2B5EF4-FFF2-40B4-BE49-F238E27FC236}">
                <a16:creationId xmlns:a16="http://schemas.microsoft.com/office/drawing/2014/main" id="{D632E09A-E5DE-4244-91EB-2298D0A4CA8C}"/>
              </a:ext>
            </a:extLst>
          </p:cNvPr>
          <p:cNvSpPr>
            <a:spLocks noGrp="1"/>
          </p:cNvSpPr>
          <p:nvPr>
            <p:ph idx="1"/>
          </p:nvPr>
        </p:nvSpPr>
        <p:spPr/>
        <p:txBody>
          <a:bodyPr>
            <a:normAutofit/>
          </a:bodyPr>
          <a:lstStyle/>
          <a:p>
            <a:r>
              <a:rPr lang="en-US" dirty="0"/>
              <a:t>Make a ministry Instagram account if you don’t already have one</a:t>
            </a:r>
          </a:p>
          <a:p>
            <a:r>
              <a:rPr lang="en-US" dirty="0"/>
              <a:t>Learn to use it well, or recruit help (maybe a team) to do it. Consider using this account to do Instagram Exploring, especially since students might follow you back and see all of your posts!</a:t>
            </a:r>
          </a:p>
          <a:p>
            <a:r>
              <a:rPr lang="en-US" dirty="0"/>
              <a:t>Use a </a:t>
            </a:r>
            <a:r>
              <a:rPr lang="en-US" dirty="0" err="1"/>
              <a:t>Linktree</a:t>
            </a:r>
            <a:r>
              <a:rPr lang="en-US" dirty="0"/>
              <a:t> or Beacons page as your “bio link” (the one link you are allowed to put in your “bio”). This will allow you to link to other things, like event signups, Zoom links, and other resources.</a:t>
            </a:r>
          </a:p>
        </p:txBody>
      </p:sp>
    </p:spTree>
    <p:extLst>
      <p:ext uri="{BB962C8B-B14F-4D97-AF65-F5344CB8AC3E}">
        <p14:creationId xmlns:p14="http://schemas.microsoft.com/office/powerpoint/2010/main" val="93880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E47C-2810-794D-B574-7CB9EA672D3C}"/>
              </a:ext>
            </a:extLst>
          </p:cNvPr>
          <p:cNvSpPr>
            <a:spLocks noGrp="1"/>
          </p:cNvSpPr>
          <p:nvPr>
            <p:ph type="title"/>
          </p:nvPr>
        </p:nvSpPr>
        <p:spPr/>
        <p:txBody>
          <a:bodyPr/>
          <a:lstStyle/>
          <a:p>
            <a:r>
              <a:rPr lang="en-US" dirty="0"/>
              <a:t>Questions? Need more info?</a:t>
            </a:r>
          </a:p>
        </p:txBody>
      </p:sp>
      <p:sp>
        <p:nvSpPr>
          <p:cNvPr id="3" name="Content Placeholder 2">
            <a:extLst>
              <a:ext uri="{FF2B5EF4-FFF2-40B4-BE49-F238E27FC236}">
                <a16:creationId xmlns:a16="http://schemas.microsoft.com/office/drawing/2014/main" id="{571DF818-3805-B842-A983-074681BA7AC0}"/>
              </a:ext>
            </a:extLst>
          </p:cNvPr>
          <p:cNvSpPr>
            <a:spLocks noGrp="1"/>
          </p:cNvSpPr>
          <p:nvPr>
            <p:ph idx="1"/>
          </p:nvPr>
        </p:nvSpPr>
        <p:spPr/>
        <p:txBody>
          <a:bodyPr/>
          <a:lstStyle/>
          <a:p>
            <a:r>
              <a:rPr lang="en-US" dirty="0"/>
              <a:t>Contact Amber Carpenter </a:t>
            </a:r>
            <a:r>
              <a:rPr lang="en-US" dirty="0">
                <a:hlinkClick r:id="rId2"/>
              </a:rPr>
              <a:t>acarpenter@isionline.org</a:t>
            </a:r>
            <a:endParaRPr lang="en-US" dirty="0"/>
          </a:p>
          <a:p>
            <a:r>
              <a:rPr lang="en-US" dirty="0"/>
              <a:t>Or on Instagram </a:t>
            </a:r>
            <a:r>
              <a:rPr lang="en-US" dirty="0">
                <a:sym typeface="Wingdings" pitchFamily="2" charset="2"/>
              </a:rPr>
              <a:t> @</a:t>
            </a:r>
            <a:r>
              <a:rPr lang="en-US" dirty="0" err="1">
                <a:sym typeface="Wingdings" pitchFamily="2" charset="2"/>
              </a:rPr>
              <a:t>rilakkamber</a:t>
            </a:r>
            <a:endParaRPr lang="en-US" dirty="0"/>
          </a:p>
        </p:txBody>
      </p:sp>
    </p:spTree>
    <p:extLst>
      <p:ext uri="{BB962C8B-B14F-4D97-AF65-F5344CB8AC3E}">
        <p14:creationId xmlns:p14="http://schemas.microsoft.com/office/powerpoint/2010/main" val="42833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9F66-B537-A24A-B357-D30CFF5721FD}"/>
              </a:ext>
            </a:extLst>
          </p:cNvPr>
          <p:cNvSpPr>
            <a:spLocks noGrp="1"/>
          </p:cNvSpPr>
          <p:nvPr>
            <p:ph type="title"/>
          </p:nvPr>
        </p:nvSpPr>
        <p:spPr/>
        <p:txBody>
          <a:bodyPr/>
          <a:lstStyle/>
          <a:p>
            <a:r>
              <a:rPr lang="en-US" dirty="0"/>
              <a:t>Why Instagram?</a:t>
            </a:r>
          </a:p>
        </p:txBody>
      </p:sp>
      <p:sp>
        <p:nvSpPr>
          <p:cNvPr id="3" name="Content Placeholder 2">
            <a:extLst>
              <a:ext uri="{FF2B5EF4-FFF2-40B4-BE49-F238E27FC236}">
                <a16:creationId xmlns:a16="http://schemas.microsoft.com/office/drawing/2014/main" id="{6BF3172F-D4E6-764D-817C-C6D3A5EC4B1A}"/>
              </a:ext>
            </a:extLst>
          </p:cNvPr>
          <p:cNvSpPr>
            <a:spLocks noGrp="1"/>
          </p:cNvSpPr>
          <p:nvPr>
            <p:ph idx="1"/>
          </p:nvPr>
        </p:nvSpPr>
        <p:spPr/>
        <p:txBody>
          <a:bodyPr>
            <a:normAutofit/>
          </a:bodyPr>
          <a:lstStyle/>
          <a:p>
            <a:r>
              <a:rPr lang="en-US" dirty="0"/>
              <a:t>Gen Z (13-21 year </a:t>
            </a:r>
            <a:r>
              <a:rPr lang="en-US" dirty="0" err="1"/>
              <a:t>olds</a:t>
            </a:r>
            <a:r>
              <a:rPr lang="en-US" dirty="0"/>
              <a:t>) primarily use Instagram, Snapchat, and YouTube. Facebook is a distant fourth place, as usage in this age range has dropped.</a:t>
            </a:r>
          </a:p>
          <a:p>
            <a:r>
              <a:rPr lang="en-US" dirty="0"/>
              <a:t>The only social network that's growing among young Americans is Instagram, up from 64% to 66% in the past two years.</a:t>
            </a:r>
          </a:p>
          <a:p>
            <a:r>
              <a:rPr lang="en-US" dirty="0"/>
              <a:t>Most Instagram users are between 18 to 29 years of age with </a:t>
            </a:r>
            <a:r>
              <a:rPr lang="en-US" b="1" dirty="0"/>
              <a:t>32% of Instagram users being college students</a:t>
            </a:r>
            <a:r>
              <a:rPr lang="en-US" dirty="0"/>
              <a:t>.</a:t>
            </a:r>
          </a:p>
          <a:p>
            <a:r>
              <a:rPr lang="en-US" dirty="0"/>
              <a:t>“If your target demographic is under 35, Instagram is a gold mine: </a:t>
            </a:r>
            <a:r>
              <a:rPr lang="en-US" dirty="0">
                <a:hlinkClick r:id="rId2"/>
              </a:rPr>
              <a:t>63%</a:t>
            </a:r>
            <a:r>
              <a:rPr lang="en-US" dirty="0"/>
              <a:t> of users are between the ages of 18 to 34, with virtually even split between male and female users.”</a:t>
            </a:r>
          </a:p>
          <a:p>
            <a:endParaRPr lang="en-US" dirty="0"/>
          </a:p>
        </p:txBody>
      </p:sp>
      <p:sp>
        <p:nvSpPr>
          <p:cNvPr id="4" name="TextBox 3">
            <a:extLst>
              <a:ext uri="{FF2B5EF4-FFF2-40B4-BE49-F238E27FC236}">
                <a16:creationId xmlns:a16="http://schemas.microsoft.com/office/drawing/2014/main" id="{B3A5AC30-A35F-3F42-8558-BE175F661B3B}"/>
              </a:ext>
            </a:extLst>
          </p:cNvPr>
          <p:cNvSpPr txBox="1"/>
          <p:nvPr/>
        </p:nvSpPr>
        <p:spPr>
          <a:xfrm>
            <a:off x="1451579" y="6210795"/>
            <a:ext cx="9711226" cy="553998"/>
          </a:xfrm>
          <a:prstGeom prst="rect">
            <a:avLst/>
          </a:prstGeom>
          <a:noFill/>
        </p:spPr>
        <p:txBody>
          <a:bodyPr wrap="square" rtlCol="0">
            <a:spAutoFit/>
          </a:bodyPr>
          <a:lstStyle/>
          <a:p>
            <a:r>
              <a:rPr lang="en-US" sz="1000" dirty="0"/>
              <a:t>Sources: </a:t>
            </a:r>
            <a:r>
              <a:rPr lang="en-US" sz="1000" dirty="0">
                <a:hlinkClick r:id="rId3"/>
              </a:rPr>
              <a:t>https://www.businessinsider.com/gen-z-loves-snapchat-instagram-and-youtube-social-media-2019-6</a:t>
            </a:r>
            <a:r>
              <a:rPr lang="en-US" sz="1000" dirty="0"/>
              <a:t>; </a:t>
            </a:r>
            <a:r>
              <a:rPr lang="en-US" sz="1000" dirty="0">
                <a:hlinkClick r:id="rId4"/>
              </a:rPr>
              <a:t>https://dustinstout.com/social-media-statistics/</a:t>
            </a:r>
            <a:r>
              <a:rPr lang="en-US" sz="1000" dirty="0"/>
              <a:t>, </a:t>
            </a:r>
            <a:r>
              <a:rPr lang="en-US" sz="1000" dirty="0">
                <a:hlinkClick r:id="rId5"/>
              </a:rPr>
              <a:t>https://www.convinceandconvert.com/social-media-research/social-media-usage-statistics/</a:t>
            </a:r>
            <a:r>
              <a:rPr lang="en-US" sz="1000" dirty="0"/>
              <a:t>, </a:t>
            </a:r>
            <a:r>
              <a:rPr lang="en-US" sz="1000" dirty="0">
                <a:hlinkClick r:id="rId6"/>
              </a:rPr>
              <a:t>https://sproutsocial.com/insights/new-social-media-demographics/#IG-demos</a:t>
            </a:r>
            <a:r>
              <a:rPr lang="en-US" sz="1000" dirty="0"/>
              <a:t>, </a:t>
            </a:r>
            <a:r>
              <a:rPr lang="en-US" sz="1000" dirty="0">
                <a:hlinkClick r:id="rId7"/>
              </a:rPr>
              <a:t>https://www.searchenginejournal.com/social-media/biggest-social-media-sites/#close</a:t>
            </a:r>
            <a:endParaRPr lang="en-US" sz="1000" dirty="0"/>
          </a:p>
        </p:txBody>
      </p:sp>
    </p:spTree>
    <p:extLst>
      <p:ext uri="{BB962C8B-B14F-4D97-AF65-F5344CB8AC3E}">
        <p14:creationId xmlns:p14="http://schemas.microsoft.com/office/powerpoint/2010/main" val="306029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5567-7E8E-B341-91D0-0BAFEC178BCD}"/>
              </a:ext>
            </a:extLst>
          </p:cNvPr>
          <p:cNvSpPr>
            <a:spLocks noGrp="1"/>
          </p:cNvSpPr>
          <p:nvPr>
            <p:ph type="title"/>
          </p:nvPr>
        </p:nvSpPr>
        <p:spPr/>
        <p:txBody>
          <a:bodyPr/>
          <a:lstStyle/>
          <a:p>
            <a:r>
              <a:rPr lang="en-US" dirty="0"/>
              <a:t>Input from students…</a:t>
            </a:r>
          </a:p>
        </p:txBody>
      </p:sp>
      <p:sp>
        <p:nvSpPr>
          <p:cNvPr id="3" name="Content Placeholder 2">
            <a:extLst>
              <a:ext uri="{FF2B5EF4-FFF2-40B4-BE49-F238E27FC236}">
                <a16:creationId xmlns:a16="http://schemas.microsoft.com/office/drawing/2014/main" id="{729578CF-2C2B-7049-B5C3-C52AC67E5BFC}"/>
              </a:ext>
            </a:extLst>
          </p:cNvPr>
          <p:cNvSpPr>
            <a:spLocks noGrp="1"/>
          </p:cNvSpPr>
          <p:nvPr>
            <p:ph idx="1"/>
          </p:nvPr>
        </p:nvSpPr>
        <p:spPr/>
        <p:txBody>
          <a:bodyPr/>
          <a:lstStyle/>
          <a:p>
            <a:r>
              <a:rPr lang="en-US" dirty="0"/>
              <a:t>A student from Nigeria: “Back home Instagram is pretty big. Actually among the youths, no one really uses Facebook so much, it’s largely Instagram. I don’t know if WhatsApp counts as social media rather than messaging, but if it counts then WhatsApp is the biggest. Instagram and Twitter are probably next.”</a:t>
            </a:r>
          </a:p>
          <a:p>
            <a:r>
              <a:rPr lang="en-US" dirty="0"/>
              <a:t>Of the students in my ministry who are active on social media, the vast majority told me that they started using Instagram before coming to the US, and with regards to social media, they use Instagram and WhatsApp the most. Those who said they use Facebook more are over 30 and/or have been in the US for at least five years.</a:t>
            </a:r>
          </a:p>
        </p:txBody>
      </p:sp>
    </p:spTree>
    <p:extLst>
      <p:ext uri="{BB962C8B-B14F-4D97-AF65-F5344CB8AC3E}">
        <p14:creationId xmlns:p14="http://schemas.microsoft.com/office/powerpoint/2010/main" val="35549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12DE-683B-C041-A4C8-521B8F4E68FE}"/>
              </a:ext>
            </a:extLst>
          </p:cNvPr>
          <p:cNvSpPr>
            <a:spLocks noGrp="1"/>
          </p:cNvSpPr>
          <p:nvPr>
            <p:ph type="title"/>
          </p:nvPr>
        </p:nvSpPr>
        <p:spPr/>
        <p:txBody>
          <a:bodyPr/>
          <a:lstStyle/>
          <a:p>
            <a:r>
              <a:rPr lang="en-US" dirty="0"/>
              <a:t>Why does this matter now?</a:t>
            </a:r>
          </a:p>
        </p:txBody>
      </p:sp>
      <p:sp>
        <p:nvSpPr>
          <p:cNvPr id="3" name="Content Placeholder 2">
            <a:extLst>
              <a:ext uri="{FF2B5EF4-FFF2-40B4-BE49-F238E27FC236}">
                <a16:creationId xmlns:a16="http://schemas.microsoft.com/office/drawing/2014/main" id="{4B3FD3D6-689A-1A4C-8A0C-40DB54BBED5C}"/>
              </a:ext>
            </a:extLst>
          </p:cNvPr>
          <p:cNvSpPr>
            <a:spLocks noGrp="1"/>
          </p:cNvSpPr>
          <p:nvPr>
            <p:ph idx="1"/>
          </p:nvPr>
        </p:nvSpPr>
        <p:spPr/>
        <p:txBody>
          <a:bodyPr>
            <a:normAutofit fontScale="92500"/>
          </a:bodyPr>
          <a:lstStyle/>
          <a:p>
            <a:r>
              <a:rPr lang="en-US" dirty="0"/>
              <a:t>Many of us are turning to digital ministry. Many campuses are still not fully open. To be effective, we need to be where students are – and for many, this is Instagram.</a:t>
            </a:r>
          </a:p>
          <a:p>
            <a:r>
              <a:rPr lang="en-US" dirty="0"/>
              <a:t>This is a way to meet students you might not normally meet in person.</a:t>
            </a:r>
          </a:p>
          <a:p>
            <a:r>
              <a:rPr lang="en-US" dirty="0"/>
              <a:t>While the functionality is very different from Facebook, it actually provides unique opportunities to find and reach out to students.</a:t>
            </a:r>
          </a:p>
          <a:p>
            <a:r>
              <a:rPr lang="en-US" dirty="0"/>
              <a:t>This kind of outreach is a great opportunity to engage students and volunteers who are proficient with Instagram. (You don’t necessarily have to be the one to do this! Or, take this as an opportunity to let students teach you something new, if Instagram is new for you.)</a:t>
            </a:r>
          </a:p>
          <a:p>
            <a:endParaRPr lang="en-US" dirty="0"/>
          </a:p>
        </p:txBody>
      </p:sp>
    </p:spTree>
    <p:extLst>
      <p:ext uri="{BB962C8B-B14F-4D97-AF65-F5344CB8AC3E}">
        <p14:creationId xmlns:p14="http://schemas.microsoft.com/office/powerpoint/2010/main" val="174535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3F89-5D2C-9A4E-B65C-FF8EDDE7C5B5}"/>
              </a:ext>
            </a:extLst>
          </p:cNvPr>
          <p:cNvSpPr>
            <a:spLocks noGrp="1"/>
          </p:cNvSpPr>
          <p:nvPr>
            <p:ph type="title"/>
          </p:nvPr>
        </p:nvSpPr>
        <p:spPr/>
        <p:txBody>
          <a:bodyPr/>
          <a:lstStyle/>
          <a:p>
            <a:r>
              <a:rPr lang="en-US" dirty="0"/>
              <a:t>What is Instagram Exploring?</a:t>
            </a:r>
          </a:p>
        </p:txBody>
      </p:sp>
      <p:sp>
        <p:nvSpPr>
          <p:cNvPr id="3" name="Content Placeholder 2">
            <a:extLst>
              <a:ext uri="{FF2B5EF4-FFF2-40B4-BE49-F238E27FC236}">
                <a16:creationId xmlns:a16="http://schemas.microsoft.com/office/drawing/2014/main" id="{96D0BBF6-DDCD-8242-8C7B-830D05A77994}"/>
              </a:ext>
            </a:extLst>
          </p:cNvPr>
          <p:cNvSpPr>
            <a:spLocks noGrp="1"/>
          </p:cNvSpPr>
          <p:nvPr>
            <p:ph idx="1"/>
          </p:nvPr>
        </p:nvSpPr>
        <p:spPr/>
        <p:txBody>
          <a:bodyPr/>
          <a:lstStyle/>
          <a:p>
            <a:r>
              <a:rPr lang="en-US" dirty="0"/>
              <a:t>Essentially, we are using Instagram to find students we haven’t met before.</a:t>
            </a:r>
          </a:p>
          <a:p>
            <a:r>
              <a:rPr lang="en-US" dirty="0"/>
              <a:t>Think of it as doing tabling or evangelism on campus. You try to talk to a lot of students, actually talk to some, and hopefully, prayerfully, really connect with a few.</a:t>
            </a:r>
          </a:p>
          <a:p>
            <a:r>
              <a:rPr lang="en-US" dirty="0"/>
              <a:t>This is most effective as an all-hands-on-deck activity. Recruit help, stay organized, communicate, and encourage one another in order to meet as many students as possible.</a:t>
            </a:r>
          </a:p>
        </p:txBody>
      </p:sp>
    </p:spTree>
    <p:extLst>
      <p:ext uri="{BB962C8B-B14F-4D97-AF65-F5344CB8AC3E}">
        <p14:creationId xmlns:p14="http://schemas.microsoft.com/office/powerpoint/2010/main" val="3691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C4DA5-DF70-0E45-B6F6-16078DF39034}"/>
              </a:ext>
            </a:extLst>
          </p:cNvPr>
          <p:cNvSpPr>
            <a:spLocks noGrp="1"/>
          </p:cNvSpPr>
          <p:nvPr>
            <p:ph type="title"/>
          </p:nvPr>
        </p:nvSpPr>
        <p:spPr/>
        <p:txBody>
          <a:bodyPr/>
          <a:lstStyle/>
          <a:p>
            <a:r>
              <a:rPr lang="en-US" dirty="0"/>
              <a:t>How do you do it?</a:t>
            </a:r>
          </a:p>
        </p:txBody>
      </p:sp>
      <p:sp>
        <p:nvSpPr>
          <p:cNvPr id="3" name="Content Placeholder 2">
            <a:extLst>
              <a:ext uri="{FF2B5EF4-FFF2-40B4-BE49-F238E27FC236}">
                <a16:creationId xmlns:a16="http://schemas.microsoft.com/office/drawing/2014/main" id="{6E94EEEC-635C-A84F-ABB4-A2F29A624451}"/>
              </a:ext>
            </a:extLst>
          </p:cNvPr>
          <p:cNvSpPr>
            <a:spLocks noGrp="1"/>
          </p:cNvSpPr>
          <p:nvPr>
            <p:ph idx="1"/>
          </p:nvPr>
        </p:nvSpPr>
        <p:spPr/>
        <p:txBody>
          <a:bodyPr/>
          <a:lstStyle/>
          <a:p>
            <a:r>
              <a:rPr lang="en-US" dirty="0"/>
              <a:t>Set up your Instagram. Make sure your profile looks clean, informative, and up to date.</a:t>
            </a:r>
          </a:p>
          <a:p>
            <a:r>
              <a:rPr lang="en-US" dirty="0"/>
              <a:t>Open Instagram, preferably on your desktop.</a:t>
            </a:r>
          </a:p>
          <a:p>
            <a:r>
              <a:rPr lang="en-US" dirty="0"/>
              <a:t>Find Instagram pages where international students will be. For example, search “Sac State international students.” You might also ask students about pages they know.</a:t>
            </a:r>
          </a:p>
          <a:p>
            <a:r>
              <a:rPr lang="en-US" dirty="0"/>
              <a:t>Click on the “Followers” list to find the students following this page. Click on student profiles (recommend opening them in a new tab) and take your best guess if they might be an international student, or even a Christian. Look for country flags, foreign languages, Bible verses, crosses, etc.</a:t>
            </a:r>
          </a:p>
        </p:txBody>
      </p:sp>
    </p:spTree>
    <p:extLst>
      <p:ext uri="{BB962C8B-B14F-4D97-AF65-F5344CB8AC3E}">
        <p14:creationId xmlns:p14="http://schemas.microsoft.com/office/powerpoint/2010/main" val="157488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05E5ADB9-ACC8-429E-84DB-87FFDD88EBA8}"/>
              </a:ext>
            </a:extLst>
          </p:cNvPr>
          <p:cNvPicPr>
            <a:picLocks noChangeAspect="1"/>
          </p:cNvPicPr>
          <p:nvPr/>
        </p:nvPicPr>
        <p:blipFill>
          <a:blip r:embed="rId2"/>
          <a:stretch>
            <a:fillRect/>
          </a:stretch>
        </p:blipFill>
        <p:spPr>
          <a:xfrm>
            <a:off x="1456510" y="0"/>
            <a:ext cx="3336324"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C88C4E7E-F73F-49F4-A761-BD86A7024D9B}"/>
              </a:ext>
            </a:extLst>
          </p:cNvPr>
          <p:cNvPicPr>
            <a:picLocks noChangeAspect="1"/>
          </p:cNvPicPr>
          <p:nvPr/>
        </p:nvPicPr>
        <p:blipFill>
          <a:blip r:embed="rId3"/>
          <a:stretch>
            <a:fillRect/>
          </a:stretch>
        </p:blipFill>
        <p:spPr>
          <a:xfrm>
            <a:off x="7735071" y="0"/>
            <a:ext cx="3336324" cy="6858000"/>
          </a:xfrm>
          <a:prstGeom prst="rect">
            <a:avLst/>
          </a:prstGeom>
        </p:spPr>
      </p:pic>
    </p:spTree>
    <p:extLst>
      <p:ext uri="{BB962C8B-B14F-4D97-AF65-F5344CB8AC3E}">
        <p14:creationId xmlns:p14="http://schemas.microsoft.com/office/powerpoint/2010/main" val="46533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4C882384-3CE3-4679-A971-D8C11988BFFD}"/>
              </a:ext>
            </a:extLst>
          </p:cNvPr>
          <p:cNvPicPr>
            <a:picLocks noChangeAspect="1"/>
          </p:cNvPicPr>
          <p:nvPr/>
        </p:nvPicPr>
        <p:blipFill>
          <a:blip r:embed="rId2"/>
          <a:stretch>
            <a:fillRect/>
          </a:stretch>
        </p:blipFill>
        <p:spPr>
          <a:xfrm>
            <a:off x="1451372" y="0"/>
            <a:ext cx="3336324" cy="6858000"/>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5B0D351F-2C54-4556-8A81-353877DC77A0}"/>
              </a:ext>
            </a:extLst>
          </p:cNvPr>
          <p:cNvPicPr>
            <a:picLocks noChangeAspect="1"/>
          </p:cNvPicPr>
          <p:nvPr/>
        </p:nvPicPr>
        <p:blipFill>
          <a:blip r:embed="rId3"/>
          <a:stretch>
            <a:fillRect/>
          </a:stretch>
        </p:blipFill>
        <p:spPr>
          <a:xfrm>
            <a:off x="7861504" y="0"/>
            <a:ext cx="3336324" cy="6858000"/>
          </a:xfrm>
          <a:prstGeom prst="rect">
            <a:avLst/>
          </a:prstGeom>
        </p:spPr>
      </p:pic>
    </p:spTree>
    <p:extLst>
      <p:ext uri="{BB962C8B-B14F-4D97-AF65-F5344CB8AC3E}">
        <p14:creationId xmlns:p14="http://schemas.microsoft.com/office/powerpoint/2010/main" val="90658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A85F8BC0-BF9E-4AB3-B97E-C8AB6D95B808}"/>
              </a:ext>
            </a:extLst>
          </p:cNvPr>
          <p:cNvPicPr>
            <a:picLocks noChangeAspect="1"/>
          </p:cNvPicPr>
          <p:nvPr/>
        </p:nvPicPr>
        <p:blipFill>
          <a:blip r:embed="rId2"/>
          <a:stretch>
            <a:fillRect/>
          </a:stretch>
        </p:blipFill>
        <p:spPr>
          <a:xfrm>
            <a:off x="1442042" y="0"/>
            <a:ext cx="3336324" cy="6858000"/>
          </a:xfrm>
          <a:prstGeom prst="rect">
            <a:avLst/>
          </a:prstGeom>
        </p:spPr>
      </p:pic>
      <p:pic>
        <p:nvPicPr>
          <p:cNvPr id="7" name="Picture 6" descr="A screenshot of a video game&#10;&#10;Description automatically generated with medium confidence">
            <a:extLst>
              <a:ext uri="{FF2B5EF4-FFF2-40B4-BE49-F238E27FC236}">
                <a16:creationId xmlns:a16="http://schemas.microsoft.com/office/drawing/2014/main" id="{0B18CB76-6288-49AA-83E4-74FA1799BA94}"/>
              </a:ext>
            </a:extLst>
          </p:cNvPr>
          <p:cNvPicPr>
            <a:picLocks noChangeAspect="1"/>
          </p:cNvPicPr>
          <p:nvPr/>
        </p:nvPicPr>
        <p:blipFill>
          <a:blip r:embed="rId3"/>
          <a:stretch>
            <a:fillRect/>
          </a:stretch>
        </p:blipFill>
        <p:spPr>
          <a:xfrm>
            <a:off x="7764162" y="0"/>
            <a:ext cx="3336324" cy="6858000"/>
          </a:xfrm>
          <a:prstGeom prst="rect">
            <a:avLst/>
          </a:prstGeom>
        </p:spPr>
      </p:pic>
    </p:spTree>
    <p:extLst>
      <p:ext uri="{BB962C8B-B14F-4D97-AF65-F5344CB8AC3E}">
        <p14:creationId xmlns:p14="http://schemas.microsoft.com/office/powerpoint/2010/main" val="222645849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4572</TotalTime>
  <Words>1134</Words>
  <Application>Microsoft Office PowerPoint</Application>
  <PresentationFormat>Widescreen</PresentationFormat>
  <Paragraphs>38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Gill Sans MT</vt:lpstr>
      <vt:lpstr>Gallery</vt:lpstr>
      <vt:lpstr>Instagram Exploring</vt:lpstr>
      <vt:lpstr>Why Instagram?</vt:lpstr>
      <vt:lpstr>Input from students…</vt:lpstr>
      <vt:lpstr>Why does this matter now?</vt:lpstr>
      <vt:lpstr>What is Instagram Exploring?</vt:lpstr>
      <vt:lpstr>How do you do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ideas for Instagram</vt:lpstr>
      <vt:lpstr>Questions? Need more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Instagram Exploring</dc:title>
  <dc:creator>Amber Carpenter</dc:creator>
  <cp:lastModifiedBy>Mickie Charlier</cp:lastModifiedBy>
  <cp:revision>17</cp:revision>
  <dcterms:created xsi:type="dcterms:W3CDTF">2020-08-21T20:58:42Z</dcterms:created>
  <dcterms:modified xsi:type="dcterms:W3CDTF">2021-07-14T21:36:37Z</dcterms:modified>
</cp:coreProperties>
</file>