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4503" autoAdjust="0"/>
  </p:normalViewPr>
  <p:slideViewPr>
    <p:cSldViewPr snapToGrid="0">
      <p:cViewPr varScale="1">
        <p:scale>
          <a:sx n="71" d="100"/>
          <a:sy n="71" d="100"/>
        </p:scale>
        <p:origin x="132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165A8-B464-4C28-B9DF-AE37CB23883B}"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B3FDCF-D827-40FA-9551-782B1E38A653}" type="slidenum">
              <a:rPr lang="en-US" smtClean="0"/>
              <a:t>‹#›</a:t>
            </a:fld>
            <a:endParaRPr lang="en-US"/>
          </a:p>
        </p:txBody>
      </p:sp>
    </p:spTree>
    <p:extLst>
      <p:ext uri="{BB962C8B-B14F-4D97-AF65-F5344CB8AC3E}">
        <p14:creationId xmlns:p14="http://schemas.microsoft.com/office/powerpoint/2010/main" val="1182954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Finance video on reporting.</a:t>
            </a:r>
          </a:p>
          <a:p>
            <a:endParaRPr lang="en-US" dirty="0"/>
          </a:p>
          <a:p>
            <a:r>
              <a:rPr lang="en-US" dirty="0"/>
              <a:t>In this video we will cover what kinds of reports Finance generates and how they can be useful to you.</a:t>
            </a:r>
          </a:p>
          <a:p>
            <a:endParaRPr lang="en-US" dirty="0"/>
          </a:p>
          <a:p>
            <a:r>
              <a:rPr lang="en-US" dirty="0"/>
              <a:t>Each of the reports covered may change from time to time in appearance, so for this video, we will cover the basic information we want to give you through the report, rather than going over a specific format.</a:t>
            </a:r>
          </a:p>
        </p:txBody>
      </p:sp>
      <p:sp>
        <p:nvSpPr>
          <p:cNvPr id="4" name="Slide Number Placeholder 3"/>
          <p:cNvSpPr>
            <a:spLocks noGrp="1"/>
          </p:cNvSpPr>
          <p:nvPr>
            <p:ph type="sldNum" sz="quarter" idx="5"/>
          </p:nvPr>
        </p:nvSpPr>
        <p:spPr/>
        <p:txBody>
          <a:bodyPr/>
          <a:lstStyle/>
          <a:p>
            <a:fld id="{CDB3FDCF-D827-40FA-9551-782B1E38A653}" type="slidenum">
              <a:rPr lang="en-US" smtClean="0"/>
              <a:t>1</a:t>
            </a:fld>
            <a:endParaRPr lang="en-US"/>
          </a:p>
        </p:txBody>
      </p:sp>
    </p:spTree>
    <p:extLst>
      <p:ext uri="{BB962C8B-B14F-4D97-AF65-F5344CB8AC3E}">
        <p14:creationId xmlns:p14="http://schemas.microsoft.com/office/powerpoint/2010/main" val="2467928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end with a word of gratitude.</a:t>
            </a:r>
          </a:p>
          <a:p>
            <a:endParaRPr lang="en-US" dirty="0"/>
          </a:p>
          <a:p>
            <a:r>
              <a:rPr lang="en-US" dirty="0"/>
              <a:t>Thank you for joining ISI and we hope you have many more years of wonderful service with us.</a:t>
            </a:r>
          </a:p>
          <a:p>
            <a:endParaRPr lang="en-US" dirty="0"/>
          </a:p>
          <a:p>
            <a:r>
              <a:rPr lang="en-US" dirty="0"/>
              <a:t>Please reach out if there is ever anything we can do for you.</a:t>
            </a:r>
          </a:p>
          <a:p>
            <a:endParaRPr lang="en-US" dirty="0"/>
          </a:p>
        </p:txBody>
      </p:sp>
      <p:sp>
        <p:nvSpPr>
          <p:cNvPr id="4" name="Slide Number Placeholder 3"/>
          <p:cNvSpPr>
            <a:spLocks noGrp="1"/>
          </p:cNvSpPr>
          <p:nvPr>
            <p:ph type="sldNum" sz="quarter" idx="5"/>
          </p:nvPr>
        </p:nvSpPr>
        <p:spPr/>
        <p:txBody>
          <a:bodyPr/>
          <a:lstStyle/>
          <a:p>
            <a:fld id="{CDB3FDCF-D827-40FA-9551-782B1E38A653}" type="slidenum">
              <a:rPr lang="en-US" smtClean="0"/>
              <a:t>10</a:t>
            </a:fld>
            <a:endParaRPr lang="en-US"/>
          </a:p>
        </p:txBody>
      </p:sp>
    </p:spTree>
    <p:extLst>
      <p:ext uri="{BB962C8B-B14F-4D97-AF65-F5344CB8AC3E}">
        <p14:creationId xmlns:p14="http://schemas.microsoft.com/office/powerpoint/2010/main" val="155232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report we will cover is the income and spending status report, or ISSR for short.</a:t>
            </a:r>
          </a:p>
          <a:p>
            <a:endParaRPr lang="en-US" dirty="0"/>
          </a:p>
          <a:p>
            <a:r>
              <a:rPr lang="en-US" dirty="0"/>
              <a:t>This report gives the fund balance as of the report date along with the monthly detail on how much in donations was received by ISI under your ministry account and how much was spent out of that account.  This report is considered a point-in-time report which sums all activity within your account beginning with it’s creation to the report date to come up with the fund balance figure.  The fund balance is what Finance uses to determine how much in reimbursements and payroll can be paid from the account each month.</a:t>
            </a:r>
          </a:p>
          <a:p>
            <a:endParaRPr lang="en-US" dirty="0"/>
          </a:p>
          <a:p>
            <a:r>
              <a:rPr lang="en-US" dirty="0"/>
              <a:t>The donation totals come from Donor Services which reports to Finance each day’s activity within the donation management system.  Those daily totals by department code are uploaded into the accounting system.</a:t>
            </a:r>
          </a:p>
          <a:p>
            <a:endParaRPr lang="en-US" dirty="0"/>
          </a:p>
          <a:p>
            <a:r>
              <a:rPr lang="en-US" dirty="0"/>
              <a:t>Each time a donation is received, it will be assessed a Staff Service Allocation fee, or SSA for short depending on the type of donation it is.  .  </a:t>
            </a:r>
          </a:p>
          <a:p>
            <a:endParaRPr lang="en-US" dirty="0"/>
          </a:p>
          <a:p>
            <a:r>
              <a:rPr lang="en-US" dirty="0"/>
              <a:t>The SSA fee will show up on an individual line on the ISSR within the expense section.</a:t>
            </a:r>
          </a:p>
          <a:p>
            <a:endParaRPr lang="en-US" dirty="0"/>
          </a:p>
          <a:p>
            <a:r>
              <a:rPr lang="en-US" dirty="0"/>
              <a:t>While reviewing the monthly ISSR report, if any questions come up, please contact us in Finance so we can get any issues resolved as soon as possible.</a:t>
            </a:r>
          </a:p>
          <a:p>
            <a:endParaRPr lang="en-US" dirty="0"/>
          </a:p>
          <a:p>
            <a:r>
              <a:rPr lang="en-US" dirty="0"/>
              <a:t>Other expenses that may be a part of the report include:</a:t>
            </a:r>
          </a:p>
          <a:p>
            <a:pPr marL="228600" indent="-228600">
              <a:buAutoNum type="arabicPeriod"/>
            </a:pPr>
            <a:r>
              <a:rPr lang="en-US" dirty="0"/>
              <a:t>Reimbursements requested by staff.</a:t>
            </a:r>
          </a:p>
          <a:p>
            <a:pPr marL="228600" indent="-228600">
              <a:buAutoNum type="arabicPeriod"/>
            </a:pPr>
            <a:r>
              <a:rPr lang="en-US" dirty="0"/>
              <a:t>Expenses paid on behalf of the staff by ISI which are to be reimbursed to the company, such as, medical insurance, postage, website fees, and regional conference expense.</a:t>
            </a:r>
          </a:p>
          <a:p>
            <a:pPr marL="228600" indent="-228600">
              <a:buAutoNum type="arabicPeriod"/>
            </a:pPr>
            <a:r>
              <a:rPr lang="en-US" dirty="0"/>
              <a:t>Other ISI related expenses such as, SSA and transfers to escrow accounts.  An escrow account is set up for each staff member to act as a savings account to cover attendance at ISI’s annual National Conference.</a:t>
            </a:r>
          </a:p>
          <a:p>
            <a:pPr marL="228600" indent="-228600">
              <a:buAutoNum type="arabicPeriod"/>
            </a:pPr>
            <a:r>
              <a:rPr lang="en-US" dirty="0"/>
              <a:t>Payroll costs to include living and housing allowances, employer paid retirement contributions, and employer paid FICA tax.</a:t>
            </a:r>
          </a:p>
          <a:p>
            <a:pPr marL="0" indent="0">
              <a:buNone/>
            </a:pPr>
            <a:endParaRPr lang="en-US" dirty="0"/>
          </a:p>
          <a:p>
            <a:pPr marL="0" indent="0">
              <a:buNone/>
            </a:pPr>
            <a:r>
              <a:rPr lang="en-US" dirty="0"/>
              <a:t>The total of all income minus expenses determines the end result of the account for the month.  </a:t>
            </a:r>
          </a:p>
          <a:p>
            <a:pPr marL="0" indent="0">
              <a:buNone/>
            </a:pPr>
            <a:endParaRPr lang="en-US" dirty="0"/>
          </a:p>
          <a:p>
            <a:pPr marL="0" indent="0">
              <a:buNone/>
            </a:pPr>
            <a:r>
              <a:rPr lang="en-US" dirty="0"/>
              <a:t>Once combined with the prior month’s end result, the current fund balance is calculated.</a:t>
            </a:r>
          </a:p>
        </p:txBody>
      </p:sp>
      <p:sp>
        <p:nvSpPr>
          <p:cNvPr id="4" name="Slide Number Placeholder 3"/>
          <p:cNvSpPr>
            <a:spLocks noGrp="1"/>
          </p:cNvSpPr>
          <p:nvPr>
            <p:ph type="sldNum" sz="quarter" idx="5"/>
          </p:nvPr>
        </p:nvSpPr>
        <p:spPr/>
        <p:txBody>
          <a:bodyPr/>
          <a:lstStyle/>
          <a:p>
            <a:fld id="{CDB3FDCF-D827-40FA-9551-782B1E38A653}" type="slidenum">
              <a:rPr lang="en-US" smtClean="0"/>
              <a:t>2</a:t>
            </a:fld>
            <a:endParaRPr lang="en-US"/>
          </a:p>
        </p:txBody>
      </p:sp>
    </p:spTree>
    <p:extLst>
      <p:ext uri="{BB962C8B-B14F-4D97-AF65-F5344CB8AC3E}">
        <p14:creationId xmlns:p14="http://schemas.microsoft.com/office/powerpoint/2010/main" val="104242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report we will review is the direct deposit report.</a:t>
            </a:r>
          </a:p>
          <a:p>
            <a:endParaRPr lang="en-US" dirty="0"/>
          </a:p>
          <a:p>
            <a:r>
              <a:rPr lang="en-US" dirty="0"/>
              <a:t>The purpose of this report is to give the staff member information regarding how much was deposited into his or her bank account with the latest run of Accounts Payable, or AP, payments.  If this amount is not posted within the next few days of receiving the notice, staff should contact Finance, so we can research what may have happened and get it resolved quickly.</a:t>
            </a:r>
          </a:p>
          <a:p>
            <a:endParaRPr lang="en-US" dirty="0"/>
          </a:p>
          <a:p>
            <a:r>
              <a:rPr lang="en-US" dirty="0"/>
              <a:t>Please note that all ISI business should be conducted using the ISI email that was given to you upon your joining the ISI team.  We cannot adequately secure other email services, so we ask all staff to use the ISI email for all ISI business.  </a:t>
            </a:r>
          </a:p>
          <a:p>
            <a:endParaRPr lang="en-US" dirty="0"/>
          </a:p>
          <a:p>
            <a:r>
              <a:rPr lang="en-US" dirty="0"/>
              <a:t>All reports from Finance will come through your ISI email account.</a:t>
            </a:r>
          </a:p>
        </p:txBody>
      </p:sp>
      <p:sp>
        <p:nvSpPr>
          <p:cNvPr id="4" name="Slide Number Placeholder 3"/>
          <p:cNvSpPr>
            <a:spLocks noGrp="1"/>
          </p:cNvSpPr>
          <p:nvPr>
            <p:ph type="sldNum" sz="quarter" idx="5"/>
          </p:nvPr>
        </p:nvSpPr>
        <p:spPr/>
        <p:txBody>
          <a:bodyPr/>
          <a:lstStyle/>
          <a:p>
            <a:fld id="{CDB3FDCF-D827-40FA-9551-782B1E38A653}" type="slidenum">
              <a:rPr lang="en-US" smtClean="0"/>
              <a:t>3</a:t>
            </a:fld>
            <a:endParaRPr lang="en-US"/>
          </a:p>
        </p:txBody>
      </p:sp>
    </p:spTree>
    <p:extLst>
      <p:ext uri="{BB962C8B-B14F-4D97-AF65-F5344CB8AC3E}">
        <p14:creationId xmlns:p14="http://schemas.microsoft.com/office/powerpoint/2010/main" val="1334620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report we will cover is the Field Staff Income Report which gives staff an idea on where they are with fund-raising efforts as compared to their budget.</a:t>
            </a:r>
          </a:p>
          <a:p>
            <a:endParaRPr lang="en-US" dirty="0"/>
          </a:p>
          <a:p>
            <a:r>
              <a:rPr lang="en-US" dirty="0"/>
              <a:t>The first part of the report looks at the current fund balance, the yearly budget, and how many days that current fund balance would support the staff member assuming no other donations came in after the reporting date.</a:t>
            </a:r>
          </a:p>
          <a:p>
            <a:endParaRPr lang="en-US" dirty="0"/>
          </a:p>
          <a:p>
            <a:r>
              <a:rPr lang="en-US" dirty="0"/>
              <a:t>The goal for staff is to keep the days of support available at or over 45 days.</a:t>
            </a:r>
          </a:p>
          <a:p>
            <a:endParaRPr lang="en-US" dirty="0"/>
          </a:p>
          <a:p>
            <a:r>
              <a:rPr lang="en-US" dirty="0"/>
              <a:t>The next section addresses the reported month’s income as compared to the budgeted amount for the same period as well as giving income amounts for previous months for comparison.</a:t>
            </a:r>
          </a:p>
          <a:p>
            <a:endParaRPr lang="en-US" dirty="0"/>
          </a:p>
          <a:p>
            <a:r>
              <a:rPr lang="en-US" dirty="0"/>
              <a:t>Next, the report looks at fiscal year-to-date information.  ISI’s fiscal year begins on October 1 of each year and ends on the 30</a:t>
            </a:r>
            <a:r>
              <a:rPr lang="en-US" baseline="30000" dirty="0"/>
              <a:t>th</a:t>
            </a:r>
            <a:r>
              <a:rPr lang="en-US" dirty="0"/>
              <a:t> of September in the following calendar year.   This section will give the staff member an idea of how much he or she budgeted to bring in up to the report date and how much he or she actually brought in.  ISI’s goal is for each staff member to maintain 90% or greater funding levels as compared to budgets.</a:t>
            </a:r>
          </a:p>
          <a:p>
            <a:endParaRPr lang="en-US" dirty="0"/>
          </a:p>
          <a:p>
            <a:r>
              <a:rPr lang="en-US" dirty="0"/>
              <a:t>The last section reports on the previous 12 months and shows the staff member how he or she did in terms of raising money over the previous 12 calendar months.  This will not be tied into the fiscal year, but change each month to include the previous 12 calendar months as summary information.  </a:t>
            </a:r>
          </a:p>
          <a:p>
            <a:endParaRPr lang="en-US" dirty="0"/>
          </a:p>
          <a:p>
            <a:r>
              <a:rPr lang="en-US" dirty="0"/>
              <a:t>If there are suspected errors within the data received, please reach out to Finance, so we can get those resolved quickly for you.</a:t>
            </a:r>
          </a:p>
        </p:txBody>
      </p:sp>
      <p:sp>
        <p:nvSpPr>
          <p:cNvPr id="4" name="Slide Number Placeholder 3"/>
          <p:cNvSpPr>
            <a:spLocks noGrp="1"/>
          </p:cNvSpPr>
          <p:nvPr>
            <p:ph type="sldNum" sz="quarter" idx="5"/>
          </p:nvPr>
        </p:nvSpPr>
        <p:spPr/>
        <p:txBody>
          <a:bodyPr/>
          <a:lstStyle/>
          <a:p>
            <a:fld id="{CDB3FDCF-D827-40FA-9551-782B1E38A653}" type="slidenum">
              <a:rPr lang="en-US" smtClean="0"/>
              <a:t>4</a:t>
            </a:fld>
            <a:endParaRPr lang="en-US"/>
          </a:p>
        </p:txBody>
      </p:sp>
    </p:spTree>
    <p:extLst>
      <p:ext uri="{BB962C8B-B14F-4D97-AF65-F5344CB8AC3E}">
        <p14:creationId xmlns:p14="http://schemas.microsoft.com/office/powerpoint/2010/main" val="272527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RFD or Regional Field Director will also receive a spreadsheet listing each staff and ministry representative in the RFD’s region and the current fund-raising progress by comparing funds raised to the individual budgets.  </a:t>
            </a:r>
          </a:p>
          <a:p>
            <a:endParaRPr lang="en-US" dirty="0"/>
          </a:p>
          <a:p>
            <a:r>
              <a:rPr lang="en-US" dirty="0"/>
              <a:t>The same time frames are covered to include reported month, fiscal year-to-date, and past months.</a:t>
            </a:r>
          </a:p>
          <a:p>
            <a:endParaRPr lang="en-US" dirty="0"/>
          </a:p>
          <a:p>
            <a:r>
              <a:rPr lang="en-US" dirty="0"/>
              <a:t>If the RFD or Director of Field Development see a need for additional training or other resources based on funding level, appropriate steps will be taken to come along side staff and provide assistance, so no staff person is left behind in terms of support.</a:t>
            </a:r>
          </a:p>
          <a:p>
            <a:endParaRPr lang="en-US" dirty="0"/>
          </a:p>
          <a:p>
            <a:endParaRPr lang="en-US" dirty="0"/>
          </a:p>
        </p:txBody>
      </p:sp>
      <p:sp>
        <p:nvSpPr>
          <p:cNvPr id="4" name="Slide Number Placeholder 3"/>
          <p:cNvSpPr>
            <a:spLocks noGrp="1"/>
          </p:cNvSpPr>
          <p:nvPr>
            <p:ph type="sldNum" sz="quarter" idx="5"/>
          </p:nvPr>
        </p:nvSpPr>
        <p:spPr/>
        <p:txBody>
          <a:bodyPr/>
          <a:lstStyle/>
          <a:p>
            <a:fld id="{CDB3FDCF-D827-40FA-9551-782B1E38A653}" type="slidenum">
              <a:rPr lang="en-US" smtClean="0"/>
              <a:t>5</a:t>
            </a:fld>
            <a:endParaRPr lang="en-US"/>
          </a:p>
        </p:txBody>
      </p:sp>
    </p:spTree>
    <p:extLst>
      <p:ext uri="{BB962C8B-B14F-4D97-AF65-F5344CB8AC3E}">
        <p14:creationId xmlns:p14="http://schemas.microsoft.com/office/powerpoint/2010/main" val="4245514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always with any organization, mistakes can be made when reports are generated, so please be sure to check your reports for anything you think may be an error and let Finance know, so we can get it corrected for you.</a:t>
            </a:r>
          </a:p>
          <a:p>
            <a:endParaRPr lang="en-US" dirty="0"/>
          </a:p>
          <a:p>
            <a:r>
              <a:rPr lang="en-US" dirty="0"/>
              <a:t>For the ISSR report, please check the following fields:</a:t>
            </a:r>
          </a:p>
          <a:p>
            <a:pPr marL="228600" indent="-228600">
              <a:buAutoNum type="arabicPeriod"/>
            </a:pPr>
            <a:r>
              <a:rPr lang="en-US" dirty="0"/>
              <a:t>Check the income on the ISSR report to the income on the report provided to you by ISI’s Donor Services department.</a:t>
            </a:r>
          </a:p>
          <a:p>
            <a:pPr marL="228600" indent="-228600">
              <a:buAutoNum type="arabicPeriod"/>
            </a:pPr>
            <a:r>
              <a:rPr lang="en-US" dirty="0"/>
              <a:t>Compare the staff service allocation (SSA) fee to what you would expect it to be based on your donations received.  </a:t>
            </a:r>
          </a:p>
          <a:p>
            <a:pPr marL="228600" indent="-228600">
              <a:buAutoNum type="arabicPeriod"/>
            </a:pPr>
            <a:r>
              <a:rPr lang="en-US" dirty="0"/>
              <a:t>Compare the expense reimbursement amounts listed on the ISSR with what you had expected to see based on what you submitted and was approved.</a:t>
            </a:r>
          </a:p>
          <a:p>
            <a:pPr marL="228600" indent="-228600">
              <a:buAutoNum type="arabicPeriod"/>
            </a:pPr>
            <a:r>
              <a:rPr lang="en-US" dirty="0"/>
              <a:t>Compare the payroll expenses listed on the ISSR with the amounts you see when you access ISI’s payroll processing system.</a:t>
            </a:r>
          </a:p>
          <a:p>
            <a:pPr marL="228600" indent="-228600">
              <a:buAutoNum type="arabicPeriod"/>
            </a:pPr>
            <a:r>
              <a:rPr lang="en-US" dirty="0"/>
              <a:t>Check escrow amounts to be sure the total makes sense for what your budget says and compared to the number of months that have gone by up to that point.</a:t>
            </a:r>
          </a:p>
          <a:p>
            <a:pPr marL="228600" indent="-228600">
              <a:buAutoNum type="arabicPeriod"/>
            </a:pPr>
            <a:endParaRPr lang="en-US" dirty="0"/>
          </a:p>
          <a:p>
            <a:pPr marL="0" indent="0">
              <a:buNone/>
            </a:pPr>
            <a:endParaRPr lang="en-US" dirty="0"/>
          </a:p>
        </p:txBody>
      </p:sp>
      <p:sp>
        <p:nvSpPr>
          <p:cNvPr id="4" name="Slide Number Placeholder 3"/>
          <p:cNvSpPr>
            <a:spLocks noGrp="1"/>
          </p:cNvSpPr>
          <p:nvPr>
            <p:ph type="sldNum" sz="quarter" idx="5"/>
          </p:nvPr>
        </p:nvSpPr>
        <p:spPr/>
        <p:txBody>
          <a:bodyPr/>
          <a:lstStyle/>
          <a:p>
            <a:fld id="{CDB3FDCF-D827-40FA-9551-782B1E38A653}" type="slidenum">
              <a:rPr lang="en-US" smtClean="0"/>
              <a:t>6</a:t>
            </a:fld>
            <a:endParaRPr lang="en-US"/>
          </a:p>
        </p:txBody>
      </p:sp>
    </p:spTree>
    <p:extLst>
      <p:ext uri="{BB962C8B-B14F-4D97-AF65-F5344CB8AC3E}">
        <p14:creationId xmlns:p14="http://schemas.microsoft.com/office/powerpoint/2010/main" val="4164458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check the following with the direct deposit report, or DDR:</a:t>
            </a:r>
          </a:p>
          <a:p>
            <a:endParaRPr lang="en-US" dirty="0"/>
          </a:p>
          <a:p>
            <a:pPr marL="914400" lvl="1" indent="-457200">
              <a:buFont typeface="+mj-lt"/>
              <a:buAutoNum type="arabicPeriod"/>
            </a:pPr>
            <a:r>
              <a:rPr lang="en-US" dirty="0"/>
              <a:t>The amount listed is what you got confirmation as to the approved amount.</a:t>
            </a:r>
          </a:p>
          <a:p>
            <a:pPr marL="914400" lvl="1" indent="-457200">
              <a:buFont typeface="+mj-lt"/>
              <a:buAutoNum type="arabicPeriod"/>
            </a:pPr>
            <a:r>
              <a:rPr lang="en-US" dirty="0"/>
              <a:t>The department listed is one in which you should be receiving reports for.</a:t>
            </a:r>
          </a:p>
          <a:p>
            <a:pPr marL="914400" lvl="1" indent="-457200">
              <a:buFont typeface="+mj-lt"/>
              <a:buAutoNum type="arabicPeriod"/>
            </a:pPr>
            <a:r>
              <a:rPr lang="en-US" dirty="0"/>
              <a:t>The amount listed is what was deposited into your account.</a:t>
            </a:r>
          </a:p>
          <a:p>
            <a:endParaRPr lang="en-US" dirty="0"/>
          </a:p>
          <a:p>
            <a:r>
              <a:rPr lang="en-US" dirty="0"/>
              <a:t>If anything looks off, please let us know.</a:t>
            </a:r>
          </a:p>
        </p:txBody>
      </p:sp>
      <p:sp>
        <p:nvSpPr>
          <p:cNvPr id="4" name="Slide Number Placeholder 3"/>
          <p:cNvSpPr>
            <a:spLocks noGrp="1"/>
          </p:cNvSpPr>
          <p:nvPr>
            <p:ph type="sldNum" sz="quarter" idx="5"/>
          </p:nvPr>
        </p:nvSpPr>
        <p:spPr/>
        <p:txBody>
          <a:bodyPr/>
          <a:lstStyle/>
          <a:p>
            <a:fld id="{CDB3FDCF-D827-40FA-9551-782B1E38A653}" type="slidenum">
              <a:rPr lang="en-US" smtClean="0"/>
              <a:t>7</a:t>
            </a:fld>
            <a:endParaRPr lang="en-US"/>
          </a:p>
        </p:txBody>
      </p:sp>
    </p:spTree>
    <p:extLst>
      <p:ext uri="{BB962C8B-B14F-4D97-AF65-F5344CB8AC3E}">
        <p14:creationId xmlns:p14="http://schemas.microsoft.com/office/powerpoint/2010/main" val="2775764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check the following with the direct deposit report, or DDR:</a:t>
            </a:r>
          </a:p>
          <a:p>
            <a:endParaRPr lang="en-US" dirty="0"/>
          </a:p>
          <a:p>
            <a:pPr marL="914400" lvl="1" indent="-457200">
              <a:buFont typeface="+mj-lt"/>
              <a:buAutoNum type="arabicPeriod"/>
            </a:pPr>
            <a:r>
              <a:rPr lang="en-US" dirty="0"/>
              <a:t>The amount listed for the reported month’s balance matches the funds available amount from the same month’s ISSR.</a:t>
            </a:r>
          </a:p>
          <a:p>
            <a:pPr marL="914400" lvl="1" indent="-457200">
              <a:buFont typeface="+mj-lt"/>
              <a:buAutoNum type="arabicPeriod"/>
            </a:pPr>
            <a:r>
              <a:rPr lang="en-US" dirty="0"/>
              <a:t>The monthly and annual budget amounts match your records.</a:t>
            </a:r>
          </a:p>
          <a:p>
            <a:pPr marL="914400" lvl="1" indent="-457200">
              <a:buFont typeface="+mj-lt"/>
              <a:buAutoNum type="arabicPeriod"/>
            </a:pPr>
            <a:r>
              <a:rPr lang="en-US" dirty="0"/>
              <a:t>The monthly donation amounts match what was reported on the ISSR for the same time periods.</a:t>
            </a:r>
          </a:p>
          <a:p>
            <a:pPr marL="457200" lvl="1" indent="0">
              <a:buFont typeface="+mj-lt"/>
              <a:buNone/>
            </a:pPr>
            <a:endParaRPr lang="en-US" dirty="0"/>
          </a:p>
          <a:p>
            <a:r>
              <a:rPr lang="en-US" dirty="0"/>
              <a:t>If anything looks off, please let us know.</a:t>
            </a:r>
          </a:p>
          <a:p>
            <a:endParaRPr lang="en-US" dirty="0"/>
          </a:p>
        </p:txBody>
      </p:sp>
      <p:sp>
        <p:nvSpPr>
          <p:cNvPr id="4" name="Slide Number Placeholder 3"/>
          <p:cNvSpPr>
            <a:spLocks noGrp="1"/>
          </p:cNvSpPr>
          <p:nvPr>
            <p:ph type="sldNum" sz="quarter" idx="5"/>
          </p:nvPr>
        </p:nvSpPr>
        <p:spPr/>
        <p:txBody>
          <a:bodyPr/>
          <a:lstStyle/>
          <a:p>
            <a:fld id="{CDB3FDCF-D827-40FA-9551-782B1E38A653}" type="slidenum">
              <a:rPr lang="en-US" smtClean="0"/>
              <a:t>8</a:t>
            </a:fld>
            <a:endParaRPr lang="en-US"/>
          </a:p>
        </p:txBody>
      </p:sp>
    </p:spTree>
    <p:extLst>
      <p:ext uri="{BB962C8B-B14F-4D97-AF65-F5344CB8AC3E}">
        <p14:creationId xmlns:p14="http://schemas.microsoft.com/office/powerpoint/2010/main" val="1617474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RFDs, please spot check a handful of lines in your report each month to make sure the following is correct for each person:</a:t>
            </a:r>
          </a:p>
          <a:p>
            <a:endParaRPr lang="en-US" dirty="0"/>
          </a:p>
          <a:p>
            <a:pPr marL="914400" lvl="1" indent="-457200">
              <a:buFont typeface="+mj-lt"/>
              <a:buAutoNum type="arabicPeriod"/>
            </a:pPr>
            <a:r>
              <a:rPr lang="en-US" dirty="0"/>
              <a:t>Hours reported are the current hours worked.</a:t>
            </a:r>
          </a:p>
          <a:p>
            <a:pPr marL="914400" lvl="1" indent="-457200">
              <a:buFont typeface="+mj-lt"/>
              <a:buAutoNum type="arabicPeriod"/>
            </a:pPr>
            <a:r>
              <a:rPr lang="en-US" dirty="0"/>
              <a:t>Status is correct.</a:t>
            </a:r>
          </a:p>
          <a:p>
            <a:pPr marL="914400" lvl="1" indent="-457200">
              <a:buFont typeface="+mj-lt"/>
              <a:buAutoNum type="arabicPeriod"/>
            </a:pPr>
            <a:r>
              <a:rPr lang="en-US" dirty="0"/>
              <a:t>Budget numbers match the most current budget for that person.</a:t>
            </a:r>
          </a:p>
          <a:p>
            <a:pPr marL="914400" lvl="1" indent="-457200">
              <a:buFont typeface="+mj-lt"/>
              <a:buAutoNum type="arabicPeriod"/>
            </a:pPr>
            <a:r>
              <a:rPr lang="en-US" dirty="0"/>
              <a:t>Current balance matches the funds available balance from the same month ISSR.</a:t>
            </a:r>
          </a:p>
          <a:p>
            <a:pPr marL="914400" lvl="1" indent="-457200">
              <a:buFont typeface="+mj-lt"/>
              <a:buAutoNum type="arabicPeriod"/>
            </a:pPr>
            <a:r>
              <a:rPr lang="en-US" dirty="0"/>
              <a:t>Values listed for prior months match prior month field income reports.</a:t>
            </a:r>
          </a:p>
          <a:p>
            <a:endParaRPr lang="en-US" dirty="0"/>
          </a:p>
          <a:p>
            <a:r>
              <a:rPr lang="en-US" dirty="0"/>
              <a:t>If you find anything that isn’t lining up or making sense, please let Finance know, so we can get it corrected.</a:t>
            </a:r>
          </a:p>
        </p:txBody>
      </p:sp>
      <p:sp>
        <p:nvSpPr>
          <p:cNvPr id="4" name="Slide Number Placeholder 3"/>
          <p:cNvSpPr>
            <a:spLocks noGrp="1"/>
          </p:cNvSpPr>
          <p:nvPr>
            <p:ph type="sldNum" sz="quarter" idx="5"/>
          </p:nvPr>
        </p:nvSpPr>
        <p:spPr/>
        <p:txBody>
          <a:bodyPr/>
          <a:lstStyle/>
          <a:p>
            <a:fld id="{CDB3FDCF-D827-40FA-9551-782B1E38A653}" type="slidenum">
              <a:rPr lang="en-US" smtClean="0"/>
              <a:t>9</a:t>
            </a:fld>
            <a:endParaRPr lang="en-US"/>
          </a:p>
        </p:txBody>
      </p:sp>
    </p:spTree>
    <p:extLst>
      <p:ext uri="{BB962C8B-B14F-4D97-AF65-F5344CB8AC3E}">
        <p14:creationId xmlns:p14="http://schemas.microsoft.com/office/powerpoint/2010/main" val="380348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BAA9E5-7387-4CD8-A19B-A12B8F8CCC29}" type="datetimeFigureOut">
              <a:rPr lang="en-US" smtClean="0"/>
              <a:t>5/22/2019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07D78F8-A5EA-4CA8-8142-67C3835BC8D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0512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AA9E5-7387-4CD8-A19B-A12B8F8CCC2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D78F8-A5EA-4CA8-8142-67C3835BC8D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1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AA9E5-7387-4CD8-A19B-A12B8F8CCC2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D78F8-A5EA-4CA8-8142-67C3835BC8D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2630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AA9E5-7387-4CD8-A19B-A12B8F8CCC2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D78F8-A5EA-4CA8-8142-67C3835BC8D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293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BAA9E5-7387-4CD8-A19B-A12B8F8CCC29}"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7D78F8-A5EA-4CA8-8142-67C3835BC8D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446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BAA9E5-7387-4CD8-A19B-A12B8F8CCC29}"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D78F8-A5EA-4CA8-8142-67C3835BC8D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585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BAA9E5-7387-4CD8-A19B-A12B8F8CCC29}"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7D78F8-A5EA-4CA8-8142-67C3835BC8D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2466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BAA9E5-7387-4CD8-A19B-A12B8F8CCC29}"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7D78F8-A5EA-4CA8-8142-67C3835BC8D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1853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AA9E5-7387-4CD8-A19B-A12B8F8CCC29}"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7D78F8-A5EA-4CA8-8142-67C3835BC8D0}" type="slidenum">
              <a:rPr lang="en-US" smtClean="0"/>
              <a:t>‹#›</a:t>
            </a:fld>
            <a:endParaRPr lang="en-US"/>
          </a:p>
        </p:txBody>
      </p:sp>
    </p:spTree>
    <p:extLst>
      <p:ext uri="{BB962C8B-B14F-4D97-AF65-F5344CB8AC3E}">
        <p14:creationId xmlns:p14="http://schemas.microsoft.com/office/powerpoint/2010/main" val="105767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BAA9E5-7387-4CD8-A19B-A12B8F8CCC29}"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7D78F8-A5EA-4CA8-8142-67C3835BC8D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294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4BAA9E5-7387-4CD8-A19B-A12B8F8CCC29}" type="datetimeFigureOut">
              <a:rPr lang="en-US" smtClean="0"/>
              <a:t>5/22/2019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07D78F8-A5EA-4CA8-8142-67C3835BC8D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7339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4BAA9E5-7387-4CD8-A19B-A12B8F8CCC29}" type="datetimeFigureOut">
              <a:rPr lang="en-US" smtClean="0"/>
              <a:t>5/22/2019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07D78F8-A5EA-4CA8-8142-67C3835BC8D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7044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00B74-9627-425B-9565-83A9B8EC3921}"/>
              </a:ext>
            </a:extLst>
          </p:cNvPr>
          <p:cNvSpPr>
            <a:spLocks noGrp="1"/>
          </p:cNvSpPr>
          <p:nvPr>
            <p:ph type="ctrTitle"/>
          </p:nvPr>
        </p:nvSpPr>
        <p:spPr/>
        <p:txBody>
          <a:bodyPr/>
          <a:lstStyle/>
          <a:p>
            <a:r>
              <a:rPr lang="en-US" dirty="0"/>
              <a:t>Reports</a:t>
            </a:r>
          </a:p>
        </p:txBody>
      </p:sp>
    </p:spTree>
    <p:extLst>
      <p:ext uri="{BB962C8B-B14F-4D97-AF65-F5344CB8AC3E}">
        <p14:creationId xmlns:p14="http://schemas.microsoft.com/office/powerpoint/2010/main" val="773568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CACA-F544-4475-9FF6-E8BAD8B2B2F5}"/>
              </a:ext>
            </a:extLst>
          </p:cNvPr>
          <p:cNvSpPr>
            <a:spLocks noGrp="1"/>
          </p:cNvSpPr>
          <p:nvPr>
            <p:ph type="title"/>
          </p:nvPr>
        </p:nvSpPr>
        <p:spPr/>
        <p:txBody>
          <a:bodyPr/>
          <a:lstStyle/>
          <a:p>
            <a:pPr algn="ctr"/>
            <a:r>
              <a:rPr lang="en-US" dirty="0"/>
              <a:t>Thank you!!</a:t>
            </a:r>
          </a:p>
        </p:txBody>
      </p:sp>
      <p:sp>
        <p:nvSpPr>
          <p:cNvPr id="3" name="Content Placeholder 2">
            <a:extLst>
              <a:ext uri="{FF2B5EF4-FFF2-40B4-BE49-F238E27FC236}">
                <a16:creationId xmlns:a16="http://schemas.microsoft.com/office/drawing/2014/main" id="{9F364EB1-319D-4B30-844F-66E87740B0FC}"/>
              </a:ext>
            </a:extLst>
          </p:cNvPr>
          <p:cNvSpPr>
            <a:spLocks noGrp="1"/>
          </p:cNvSpPr>
          <p:nvPr>
            <p:ph idx="1"/>
          </p:nvPr>
        </p:nvSpPr>
        <p:spPr/>
        <p:txBody>
          <a:bodyPr/>
          <a:lstStyle/>
          <a:p>
            <a:r>
              <a:rPr lang="en-US" dirty="0"/>
              <a:t>Thank you for joining ISI and we hope you have many more years of wonderful service with us.</a:t>
            </a:r>
          </a:p>
          <a:p>
            <a:endParaRPr lang="en-US" dirty="0"/>
          </a:p>
          <a:p>
            <a:r>
              <a:rPr lang="en-US" dirty="0"/>
              <a:t>Please reach out if there is ever anything we can do for you.</a:t>
            </a:r>
          </a:p>
        </p:txBody>
      </p:sp>
    </p:spTree>
    <p:extLst>
      <p:ext uri="{BB962C8B-B14F-4D97-AF65-F5344CB8AC3E}">
        <p14:creationId xmlns:p14="http://schemas.microsoft.com/office/powerpoint/2010/main" val="418449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C9914-E95C-4946-98AD-6588971A25A1}"/>
              </a:ext>
            </a:extLst>
          </p:cNvPr>
          <p:cNvSpPr>
            <a:spLocks noGrp="1"/>
          </p:cNvSpPr>
          <p:nvPr>
            <p:ph type="title" idx="4294967295"/>
          </p:nvPr>
        </p:nvSpPr>
        <p:spPr>
          <a:xfrm>
            <a:off x="0" y="120650"/>
            <a:ext cx="10515600" cy="1325563"/>
          </a:xfrm>
        </p:spPr>
        <p:txBody>
          <a:bodyPr/>
          <a:lstStyle/>
          <a:p>
            <a:pPr algn="ctr"/>
            <a:r>
              <a:rPr lang="en-US" dirty="0"/>
              <a:t>ISSR – Income and Spending Status Report</a:t>
            </a:r>
          </a:p>
        </p:txBody>
      </p:sp>
      <p:sp>
        <p:nvSpPr>
          <p:cNvPr id="3" name="Content Placeholder 2">
            <a:extLst>
              <a:ext uri="{FF2B5EF4-FFF2-40B4-BE49-F238E27FC236}">
                <a16:creationId xmlns:a16="http://schemas.microsoft.com/office/drawing/2014/main" id="{59F15334-42A3-47D0-9696-0C3732527DC6}"/>
              </a:ext>
            </a:extLst>
          </p:cNvPr>
          <p:cNvSpPr>
            <a:spLocks noGrp="1"/>
          </p:cNvSpPr>
          <p:nvPr>
            <p:ph idx="4294967295"/>
          </p:nvPr>
        </p:nvSpPr>
        <p:spPr>
          <a:xfrm>
            <a:off x="457200" y="901700"/>
            <a:ext cx="10515600" cy="5054600"/>
          </a:xfrm>
        </p:spPr>
        <p:txBody>
          <a:bodyPr>
            <a:normAutofit lnSpcReduction="10000"/>
          </a:bodyPr>
          <a:lstStyle/>
          <a:p>
            <a:r>
              <a:rPr lang="en-US" dirty="0"/>
              <a:t>Each month each staff member will receive an income and spending status report (ISSR) from Finance – shows the fund balance.</a:t>
            </a:r>
          </a:p>
          <a:p>
            <a:r>
              <a:rPr lang="en-US" dirty="0"/>
              <a:t>Income section – represents all donations received by ISI for individual ministry accounts.</a:t>
            </a:r>
          </a:p>
          <a:p>
            <a:r>
              <a:rPr lang="en-US" dirty="0"/>
              <a:t>Expense section – </a:t>
            </a:r>
          </a:p>
          <a:p>
            <a:pPr lvl="1"/>
            <a:r>
              <a:rPr lang="en-US" dirty="0"/>
              <a:t>Will contain reimbursements paid to staff from requests.</a:t>
            </a:r>
          </a:p>
          <a:p>
            <a:pPr lvl="1"/>
            <a:r>
              <a:rPr lang="en-US" dirty="0"/>
              <a:t>ISI paid expenses requiring reimbursement back to ISI (medical ins., postage, Website, and regional conferences).</a:t>
            </a:r>
          </a:p>
          <a:p>
            <a:pPr lvl="1"/>
            <a:r>
              <a:rPr lang="en-US" dirty="0"/>
              <a:t>Other ISI related expenses (SSA, escrow transfer)</a:t>
            </a:r>
          </a:p>
          <a:p>
            <a:pPr lvl="1"/>
            <a:r>
              <a:rPr lang="en-US" dirty="0"/>
              <a:t>Payroll including salary and employer expenses like retirement fund matching contributions and FICA taxes.</a:t>
            </a:r>
          </a:p>
          <a:p>
            <a:r>
              <a:rPr lang="en-US" dirty="0"/>
              <a:t>The change in account by month is income less expenses.</a:t>
            </a:r>
          </a:p>
          <a:p>
            <a:r>
              <a:rPr lang="en-US" dirty="0"/>
              <a:t>The fund balance is the previous months ending balance combined with the current month’s change in account.</a:t>
            </a:r>
          </a:p>
        </p:txBody>
      </p:sp>
    </p:spTree>
    <p:extLst>
      <p:ext uri="{BB962C8B-B14F-4D97-AF65-F5344CB8AC3E}">
        <p14:creationId xmlns:p14="http://schemas.microsoft.com/office/powerpoint/2010/main" val="4139665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83472-2613-4CB4-BB92-F543AB0D2E7B}"/>
              </a:ext>
            </a:extLst>
          </p:cNvPr>
          <p:cNvSpPr>
            <a:spLocks noGrp="1"/>
          </p:cNvSpPr>
          <p:nvPr>
            <p:ph type="title"/>
          </p:nvPr>
        </p:nvSpPr>
        <p:spPr/>
        <p:txBody>
          <a:bodyPr/>
          <a:lstStyle/>
          <a:p>
            <a:pPr algn="ctr"/>
            <a:r>
              <a:rPr lang="en-US" dirty="0"/>
              <a:t>DDR – Direct Deposit Report</a:t>
            </a:r>
          </a:p>
        </p:txBody>
      </p:sp>
      <p:sp>
        <p:nvSpPr>
          <p:cNvPr id="3" name="Content Placeholder 2">
            <a:extLst>
              <a:ext uri="{FF2B5EF4-FFF2-40B4-BE49-F238E27FC236}">
                <a16:creationId xmlns:a16="http://schemas.microsoft.com/office/drawing/2014/main" id="{C1F642A4-13E5-4581-B0E5-D6FBCA411AE6}"/>
              </a:ext>
            </a:extLst>
          </p:cNvPr>
          <p:cNvSpPr>
            <a:spLocks noGrp="1"/>
          </p:cNvSpPr>
          <p:nvPr>
            <p:ph idx="1"/>
          </p:nvPr>
        </p:nvSpPr>
        <p:spPr/>
        <p:txBody>
          <a:bodyPr/>
          <a:lstStyle/>
          <a:p>
            <a:r>
              <a:rPr lang="en-US" dirty="0"/>
              <a:t>The DDR is sent for each deposit made into each staff member’s bank account for each run of Accounts Payable (AP)payments. </a:t>
            </a:r>
          </a:p>
          <a:p>
            <a:endParaRPr lang="en-US" dirty="0"/>
          </a:p>
          <a:p>
            <a:r>
              <a:rPr lang="en-US" dirty="0"/>
              <a:t>Any reimbursement paid, either monthly or weekly, will produce a DDR.</a:t>
            </a:r>
          </a:p>
          <a:p>
            <a:endParaRPr lang="en-US" dirty="0"/>
          </a:p>
          <a:p>
            <a:r>
              <a:rPr lang="en-US" dirty="0"/>
              <a:t>The report is emailed to the ISI email for each staff member.  ISI cannot email business information to non-ISI email accounts.</a:t>
            </a:r>
          </a:p>
        </p:txBody>
      </p:sp>
    </p:spTree>
    <p:extLst>
      <p:ext uri="{BB962C8B-B14F-4D97-AF65-F5344CB8AC3E}">
        <p14:creationId xmlns:p14="http://schemas.microsoft.com/office/powerpoint/2010/main" val="3191773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0E3E-1BBB-4031-A695-C329797F6B5D}"/>
              </a:ext>
            </a:extLst>
          </p:cNvPr>
          <p:cNvSpPr>
            <a:spLocks noGrp="1"/>
          </p:cNvSpPr>
          <p:nvPr>
            <p:ph type="title"/>
          </p:nvPr>
        </p:nvSpPr>
        <p:spPr/>
        <p:txBody>
          <a:bodyPr/>
          <a:lstStyle/>
          <a:p>
            <a:pPr algn="ctr"/>
            <a:r>
              <a:rPr lang="en-US" dirty="0"/>
              <a:t>Field Staff Income Report</a:t>
            </a:r>
          </a:p>
        </p:txBody>
      </p:sp>
      <p:sp>
        <p:nvSpPr>
          <p:cNvPr id="3" name="Content Placeholder 2">
            <a:extLst>
              <a:ext uri="{FF2B5EF4-FFF2-40B4-BE49-F238E27FC236}">
                <a16:creationId xmlns:a16="http://schemas.microsoft.com/office/drawing/2014/main" id="{FAA473CD-03AA-4090-8036-108B7978B5CA}"/>
              </a:ext>
            </a:extLst>
          </p:cNvPr>
          <p:cNvSpPr>
            <a:spLocks noGrp="1"/>
          </p:cNvSpPr>
          <p:nvPr>
            <p:ph idx="1"/>
          </p:nvPr>
        </p:nvSpPr>
        <p:spPr/>
        <p:txBody>
          <a:bodyPr>
            <a:normAutofit fontScale="85000" lnSpcReduction="10000"/>
          </a:bodyPr>
          <a:lstStyle/>
          <a:p>
            <a:r>
              <a:rPr lang="en-US" dirty="0"/>
              <a:t>Used to update staff on his/her fund-raising efforts.</a:t>
            </a:r>
          </a:p>
          <a:p>
            <a:endParaRPr lang="en-US" dirty="0"/>
          </a:p>
          <a:p>
            <a:r>
              <a:rPr lang="en-US" dirty="0"/>
              <a:t>Sent out monthly.</a:t>
            </a:r>
          </a:p>
          <a:p>
            <a:pPr marL="0" indent="0">
              <a:buNone/>
            </a:pPr>
            <a:endParaRPr lang="en-US" dirty="0"/>
          </a:p>
          <a:p>
            <a:r>
              <a:rPr lang="en-US" dirty="0"/>
              <a:t>Contains information on reported month, fiscal year-to-date (ISI’s fiscal year is from October 1</a:t>
            </a:r>
            <a:r>
              <a:rPr lang="en-US" baseline="30000" dirty="0"/>
              <a:t>st</a:t>
            </a:r>
            <a:r>
              <a:rPr lang="en-US" dirty="0"/>
              <a:t> to September 30</a:t>
            </a:r>
            <a:r>
              <a:rPr lang="en-US" baseline="30000" dirty="0"/>
              <a:t>th</a:t>
            </a:r>
            <a:r>
              <a:rPr lang="en-US" dirty="0"/>
              <a:t>), and the previous 12 months.</a:t>
            </a:r>
          </a:p>
          <a:p>
            <a:endParaRPr lang="en-US" dirty="0"/>
          </a:p>
          <a:p>
            <a:r>
              <a:rPr lang="en-US" dirty="0"/>
              <a:t>If there are any suspected errors in the report, please contact Finance so we can resolve any issues.</a:t>
            </a:r>
          </a:p>
          <a:p>
            <a:endParaRPr lang="en-US" dirty="0"/>
          </a:p>
          <a:p>
            <a:endParaRPr lang="en-US" dirty="0"/>
          </a:p>
        </p:txBody>
      </p:sp>
    </p:spTree>
    <p:extLst>
      <p:ext uri="{BB962C8B-B14F-4D97-AF65-F5344CB8AC3E}">
        <p14:creationId xmlns:p14="http://schemas.microsoft.com/office/powerpoint/2010/main" val="790505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416C0-BE67-40AB-A990-CBBFDDFFCC95}"/>
              </a:ext>
            </a:extLst>
          </p:cNvPr>
          <p:cNvSpPr>
            <a:spLocks noGrp="1"/>
          </p:cNvSpPr>
          <p:nvPr>
            <p:ph type="title"/>
          </p:nvPr>
        </p:nvSpPr>
        <p:spPr/>
        <p:txBody>
          <a:bodyPr/>
          <a:lstStyle/>
          <a:p>
            <a:pPr algn="ctr"/>
            <a:r>
              <a:rPr lang="en-US" dirty="0"/>
              <a:t>Field Income Report - RFD</a:t>
            </a:r>
          </a:p>
        </p:txBody>
      </p:sp>
      <p:sp>
        <p:nvSpPr>
          <p:cNvPr id="3" name="Content Placeholder 2">
            <a:extLst>
              <a:ext uri="{FF2B5EF4-FFF2-40B4-BE49-F238E27FC236}">
                <a16:creationId xmlns:a16="http://schemas.microsoft.com/office/drawing/2014/main" id="{2274D093-234F-45BE-9302-38E17EC3878D}"/>
              </a:ext>
            </a:extLst>
          </p:cNvPr>
          <p:cNvSpPr>
            <a:spLocks noGrp="1"/>
          </p:cNvSpPr>
          <p:nvPr>
            <p:ph idx="1"/>
          </p:nvPr>
        </p:nvSpPr>
        <p:spPr/>
        <p:txBody>
          <a:bodyPr>
            <a:normAutofit fontScale="85000" lnSpcReduction="10000"/>
          </a:bodyPr>
          <a:lstStyle/>
          <a:p>
            <a:r>
              <a:rPr lang="en-US" dirty="0"/>
              <a:t>The same information the individual staff member receives is also given the RFD, but for each person in each RFD’s region.</a:t>
            </a:r>
          </a:p>
          <a:p>
            <a:endParaRPr lang="en-US" dirty="0"/>
          </a:p>
          <a:p>
            <a:r>
              <a:rPr lang="en-US" dirty="0"/>
              <a:t>The RFD report is an excel listing each of their staff and ministry representative’s progress with raising enough funds to keep them going throughout the year.  </a:t>
            </a:r>
          </a:p>
          <a:p>
            <a:endParaRPr lang="en-US" dirty="0"/>
          </a:p>
          <a:p>
            <a:r>
              <a:rPr lang="en-US" dirty="0"/>
              <a:t>The same information is tracked by the Director of Field Development in the Home Office.</a:t>
            </a:r>
          </a:p>
          <a:p>
            <a:endParaRPr lang="en-US" dirty="0"/>
          </a:p>
          <a:p>
            <a:r>
              <a:rPr lang="en-US" dirty="0"/>
              <a:t>IF help is needed, help will be provided.</a:t>
            </a:r>
          </a:p>
        </p:txBody>
      </p:sp>
    </p:spTree>
    <p:extLst>
      <p:ext uri="{BB962C8B-B14F-4D97-AF65-F5344CB8AC3E}">
        <p14:creationId xmlns:p14="http://schemas.microsoft.com/office/powerpoint/2010/main" val="2857927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3BEF7-A9E1-41CC-8234-C612B9F13413}"/>
              </a:ext>
            </a:extLst>
          </p:cNvPr>
          <p:cNvSpPr>
            <a:spLocks noGrp="1"/>
          </p:cNvSpPr>
          <p:nvPr>
            <p:ph type="title"/>
          </p:nvPr>
        </p:nvSpPr>
        <p:spPr/>
        <p:txBody>
          <a:bodyPr/>
          <a:lstStyle/>
          <a:p>
            <a:pPr algn="ctr"/>
            <a:r>
              <a:rPr lang="en-US" dirty="0"/>
              <a:t>We Need Your Help</a:t>
            </a:r>
          </a:p>
        </p:txBody>
      </p:sp>
      <p:sp>
        <p:nvSpPr>
          <p:cNvPr id="3" name="Content Placeholder 2">
            <a:extLst>
              <a:ext uri="{FF2B5EF4-FFF2-40B4-BE49-F238E27FC236}">
                <a16:creationId xmlns:a16="http://schemas.microsoft.com/office/drawing/2014/main" id="{9EBB34DC-A957-426D-BB09-7F8CDF9DEB73}"/>
              </a:ext>
            </a:extLst>
          </p:cNvPr>
          <p:cNvSpPr>
            <a:spLocks noGrp="1"/>
          </p:cNvSpPr>
          <p:nvPr>
            <p:ph idx="1"/>
          </p:nvPr>
        </p:nvSpPr>
        <p:spPr/>
        <p:txBody>
          <a:bodyPr/>
          <a:lstStyle/>
          <a:p>
            <a:r>
              <a:rPr lang="en-US" dirty="0"/>
              <a:t>For any report received, please review it closely to make sure the information is correct.</a:t>
            </a:r>
          </a:p>
          <a:p>
            <a:endParaRPr lang="en-US" dirty="0"/>
          </a:p>
          <a:p>
            <a:r>
              <a:rPr lang="en-US" dirty="0"/>
              <a:t>Points to keep watch over - ISSR:</a:t>
            </a:r>
          </a:p>
          <a:p>
            <a:pPr marL="914400" lvl="1" indent="-457200">
              <a:buFont typeface="+mj-lt"/>
              <a:buAutoNum type="arabicPeriod"/>
            </a:pPr>
            <a:r>
              <a:rPr lang="en-US" dirty="0"/>
              <a:t>Check income to Donor Services report on income.</a:t>
            </a:r>
          </a:p>
          <a:p>
            <a:pPr marL="914400" lvl="1" indent="-457200">
              <a:buFont typeface="+mj-lt"/>
              <a:buAutoNum type="arabicPeriod"/>
            </a:pPr>
            <a:r>
              <a:rPr lang="en-US" dirty="0"/>
              <a:t>Compare SSA amounts to expected SSA amounts.</a:t>
            </a:r>
          </a:p>
          <a:p>
            <a:pPr marL="914400" lvl="1" indent="-457200">
              <a:buFont typeface="+mj-lt"/>
              <a:buAutoNum type="arabicPeriod"/>
            </a:pPr>
            <a:r>
              <a:rPr lang="en-US" dirty="0"/>
              <a:t>Compare expenses submitted to expenses reported for reimbursements.</a:t>
            </a:r>
          </a:p>
          <a:p>
            <a:pPr marL="914400" lvl="1" indent="-457200">
              <a:buFont typeface="+mj-lt"/>
              <a:buAutoNum type="arabicPeriod"/>
            </a:pPr>
            <a:r>
              <a:rPr lang="en-US" dirty="0"/>
              <a:t>Compare payroll amounts with the payroll system’s amounts.</a:t>
            </a:r>
          </a:p>
          <a:p>
            <a:pPr marL="914400" lvl="1" indent="-457200">
              <a:buFont typeface="+mj-lt"/>
              <a:buAutoNum type="arabicPeriod"/>
            </a:pPr>
            <a:r>
              <a:rPr lang="en-US" dirty="0"/>
              <a:t>Check escrow amounts to expected escrow amounts.</a:t>
            </a:r>
          </a:p>
        </p:txBody>
      </p:sp>
    </p:spTree>
    <p:extLst>
      <p:ext uri="{BB962C8B-B14F-4D97-AF65-F5344CB8AC3E}">
        <p14:creationId xmlns:p14="http://schemas.microsoft.com/office/powerpoint/2010/main" val="111765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84B3-A0D4-49CB-ADD2-7EAD62C430E6}"/>
              </a:ext>
            </a:extLst>
          </p:cNvPr>
          <p:cNvSpPr>
            <a:spLocks noGrp="1"/>
          </p:cNvSpPr>
          <p:nvPr>
            <p:ph type="title"/>
          </p:nvPr>
        </p:nvSpPr>
        <p:spPr/>
        <p:txBody>
          <a:bodyPr/>
          <a:lstStyle/>
          <a:p>
            <a:pPr algn="ctr"/>
            <a:r>
              <a:rPr lang="en-US" dirty="0"/>
              <a:t>We Need Your Help – Cont.</a:t>
            </a:r>
          </a:p>
        </p:txBody>
      </p:sp>
      <p:sp>
        <p:nvSpPr>
          <p:cNvPr id="3" name="Content Placeholder 2">
            <a:extLst>
              <a:ext uri="{FF2B5EF4-FFF2-40B4-BE49-F238E27FC236}">
                <a16:creationId xmlns:a16="http://schemas.microsoft.com/office/drawing/2014/main" id="{13691F4A-3304-458C-9EE4-D3C8243082CB}"/>
              </a:ext>
            </a:extLst>
          </p:cNvPr>
          <p:cNvSpPr>
            <a:spLocks noGrp="1"/>
          </p:cNvSpPr>
          <p:nvPr>
            <p:ph idx="1"/>
          </p:nvPr>
        </p:nvSpPr>
        <p:spPr/>
        <p:txBody>
          <a:bodyPr/>
          <a:lstStyle/>
          <a:p>
            <a:r>
              <a:rPr lang="en-US" dirty="0"/>
              <a:t>For the DDR please check the following:</a:t>
            </a:r>
          </a:p>
          <a:p>
            <a:pPr marL="0" indent="0">
              <a:buNone/>
            </a:pPr>
            <a:endParaRPr lang="en-US" dirty="0"/>
          </a:p>
          <a:p>
            <a:pPr marL="914400" lvl="1" indent="-457200">
              <a:buFont typeface="+mj-lt"/>
              <a:buAutoNum type="arabicPeriod"/>
            </a:pPr>
            <a:r>
              <a:rPr lang="en-US" dirty="0"/>
              <a:t>The amount listed is what you got confirmation as to the approved amount.</a:t>
            </a:r>
          </a:p>
          <a:p>
            <a:pPr marL="914400" lvl="1" indent="-457200">
              <a:buFont typeface="+mj-lt"/>
              <a:buAutoNum type="arabicPeriod"/>
            </a:pPr>
            <a:r>
              <a:rPr lang="en-US" dirty="0"/>
              <a:t>The department listed is one in which you should be receiving reports for.</a:t>
            </a:r>
          </a:p>
          <a:p>
            <a:pPr marL="914400" lvl="1" indent="-457200">
              <a:buFont typeface="+mj-lt"/>
              <a:buAutoNum type="arabicPeriod"/>
            </a:pPr>
            <a:r>
              <a:rPr lang="en-US" dirty="0"/>
              <a:t>The amount listed is what was deposited into your account.</a:t>
            </a:r>
          </a:p>
        </p:txBody>
      </p:sp>
    </p:spTree>
    <p:extLst>
      <p:ext uri="{BB962C8B-B14F-4D97-AF65-F5344CB8AC3E}">
        <p14:creationId xmlns:p14="http://schemas.microsoft.com/office/powerpoint/2010/main" val="20441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A84B3-A0D4-49CB-ADD2-7EAD62C430E6}"/>
              </a:ext>
            </a:extLst>
          </p:cNvPr>
          <p:cNvSpPr>
            <a:spLocks noGrp="1"/>
          </p:cNvSpPr>
          <p:nvPr>
            <p:ph type="title"/>
          </p:nvPr>
        </p:nvSpPr>
        <p:spPr/>
        <p:txBody>
          <a:bodyPr/>
          <a:lstStyle/>
          <a:p>
            <a:pPr algn="ctr"/>
            <a:r>
              <a:rPr lang="en-US" dirty="0"/>
              <a:t>We Need Your Help – Cont.</a:t>
            </a:r>
          </a:p>
        </p:txBody>
      </p:sp>
      <p:sp>
        <p:nvSpPr>
          <p:cNvPr id="3" name="Content Placeholder 2">
            <a:extLst>
              <a:ext uri="{FF2B5EF4-FFF2-40B4-BE49-F238E27FC236}">
                <a16:creationId xmlns:a16="http://schemas.microsoft.com/office/drawing/2014/main" id="{13691F4A-3304-458C-9EE4-D3C8243082CB}"/>
              </a:ext>
            </a:extLst>
          </p:cNvPr>
          <p:cNvSpPr>
            <a:spLocks noGrp="1"/>
          </p:cNvSpPr>
          <p:nvPr>
            <p:ph idx="1"/>
          </p:nvPr>
        </p:nvSpPr>
        <p:spPr/>
        <p:txBody>
          <a:bodyPr>
            <a:normAutofit lnSpcReduction="10000"/>
          </a:bodyPr>
          <a:lstStyle/>
          <a:p>
            <a:r>
              <a:rPr lang="en-US" dirty="0"/>
              <a:t>For the Field Income Report please check the following:</a:t>
            </a:r>
          </a:p>
          <a:p>
            <a:pPr marL="0" indent="0">
              <a:buNone/>
            </a:pPr>
            <a:endParaRPr lang="en-US" dirty="0"/>
          </a:p>
          <a:p>
            <a:pPr marL="914400" lvl="1" indent="-457200">
              <a:buFont typeface="+mj-lt"/>
              <a:buAutoNum type="arabicPeriod"/>
            </a:pPr>
            <a:r>
              <a:rPr lang="en-US" dirty="0"/>
              <a:t>The amount listed for the reported month’s balance matches the funds available amount from the same month’s ISSR.</a:t>
            </a:r>
          </a:p>
          <a:p>
            <a:pPr marL="457200" lvl="1" indent="0">
              <a:buNone/>
            </a:pPr>
            <a:endParaRPr lang="en-US" dirty="0"/>
          </a:p>
          <a:p>
            <a:pPr marL="914400" lvl="1" indent="-457200">
              <a:buFont typeface="+mj-lt"/>
              <a:buAutoNum type="arabicPeriod" startAt="2"/>
            </a:pPr>
            <a:r>
              <a:rPr lang="en-US" dirty="0"/>
              <a:t>The monthly and annual budget amounts match your records.</a:t>
            </a:r>
          </a:p>
          <a:p>
            <a:pPr marL="457200" lvl="1" indent="0">
              <a:buNone/>
            </a:pPr>
            <a:endParaRPr lang="en-US" dirty="0"/>
          </a:p>
          <a:p>
            <a:pPr marL="914400" lvl="1" indent="-457200">
              <a:buFont typeface="+mj-lt"/>
              <a:buAutoNum type="arabicPeriod" startAt="3"/>
            </a:pPr>
            <a:r>
              <a:rPr lang="en-US" dirty="0"/>
              <a:t>The monthly donation amounts match what was reported on the ISSR for the same time periods.</a:t>
            </a:r>
          </a:p>
          <a:p>
            <a:pPr marL="914400" lvl="1" indent="-457200">
              <a:buFont typeface="+mj-lt"/>
              <a:buAutoNum type="arabicPeriod" startAt="3"/>
            </a:pPr>
            <a:endParaRPr lang="en-US" dirty="0"/>
          </a:p>
        </p:txBody>
      </p:sp>
    </p:spTree>
    <p:extLst>
      <p:ext uri="{BB962C8B-B14F-4D97-AF65-F5344CB8AC3E}">
        <p14:creationId xmlns:p14="http://schemas.microsoft.com/office/powerpoint/2010/main" val="37776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76AC-6417-496F-BBF7-313132841919}"/>
              </a:ext>
            </a:extLst>
          </p:cNvPr>
          <p:cNvSpPr>
            <a:spLocks noGrp="1"/>
          </p:cNvSpPr>
          <p:nvPr>
            <p:ph type="title"/>
          </p:nvPr>
        </p:nvSpPr>
        <p:spPr/>
        <p:txBody>
          <a:bodyPr/>
          <a:lstStyle/>
          <a:p>
            <a:pPr algn="ctr"/>
            <a:r>
              <a:rPr lang="en-US" dirty="0"/>
              <a:t>RFD Field Income Report Checks</a:t>
            </a:r>
          </a:p>
        </p:txBody>
      </p:sp>
      <p:sp>
        <p:nvSpPr>
          <p:cNvPr id="3" name="Content Placeholder 2">
            <a:extLst>
              <a:ext uri="{FF2B5EF4-FFF2-40B4-BE49-F238E27FC236}">
                <a16:creationId xmlns:a16="http://schemas.microsoft.com/office/drawing/2014/main" id="{C9801015-B0C6-470C-8B0C-E3DC6AFB8052}"/>
              </a:ext>
            </a:extLst>
          </p:cNvPr>
          <p:cNvSpPr>
            <a:spLocks noGrp="1"/>
          </p:cNvSpPr>
          <p:nvPr>
            <p:ph idx="1"/>
          </p:nvPr>
        </p:nvSpPr>
        <p:spPr/>
        <p:txBody>
          <a:bodyPr/>
          <a:lstStyle/>
          <a:p>
            <a:r>
              <a:rPr lang="en-US" dirty="0"/>
              <a:t>Please spot check a handful of the lines each month to make sure the following is correct:</a:t>
            </a:r>
          </a:p>
          <a:p>
            <a:pPr marL="0" indent="0">
              <a:buNone/>
            </a:pPr>
            <a:endParaRPr lang="en-US" dirty="0"/>
          </a:p>
          <a:p>
            <a:pPr marL="914400" lvl="1" indent="-457200">
              <a:buFont typeface="+mj-lt"/>
              <a:buAutoNum type="arabicPeriod"/>
            </a:pPr>
            <a:r>
              <a:rPr lang="en-US" dirty="0"/>
              <a:t>Hours reported are the current hours worked.</a:t>
            </a:r>
          </a:p>
          <a:p>
            <a:pPr marL="914400" lvl="1" indent="-457200">
              <a:buFont typeface="+mj-lt"/>
              <a:buAutoNum type="arabicPeriod"/>
            </a:pPr>
            <a:r>
              <a:rPr lang="en-US" dirty="0"/>
              <a:t>Status is correct.</a:t>
            </a:r>
          </a:p>
          <a:p>
            <a:pPr marL="914400" lvl="1" indent="-457200">
              <a:buFont typeface="+mj-lt"/>
              <a:buAutoNum type="arabicPeriod"/>
            </a:pPr>
            <a:r>
              <a:rPr lang="en-US" dirty="0"/>
              <a:t>Budget numbers match the most current budget for that person.</a:t>
            </a:r>
          </a:p>
          <a:p>
            <a:pPr marL="914400" lvl="1" indent="-457200">
              <a:buFont typeface="+mj-lt"/>
              <a:buAutoNum type="arabicPeriod"/>
            </a:pPr>
            <a:r>
              <a:rPr lang="en-US" dirty="0"/>
              <a:t>Current balance matches the funds available balance from the same month ISSR.</a:t>
            </a:r>
          </a:p>
          <a:p>
            <a:pPr marL="914400" lvl="1" indent="-457200">
              <a:buFont typeface="+mj-lt"/>
              <a:buAutoNum type="arabicPeriod"/>
            </a:pPr>
            <a:r>
              <a:rPr lang="en-US" dirty="0"/>
              <a:t>Values listed for prior months match prior month field income reports.</a:t>
            </a:r>
          </a:p>
        </p:txBody>
      </p:sp>
    </p:spTree>
    <p:extLst>
      <p:ext uri="{BB962C8B-B14F-4D97-AF65-F5344CB8AC3E}">
        <p14:creationId xmlns:p14="http://schemas.microsoft.com/office/powerpoint/2010/main" val="373463634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1240</TotalTime>
  <Words>2072</Words>
  <Application>Microsoft Office PowerPoint</Application>
  <PresentationFormat>Widescreen</PresentationFormat>
  <Paragraphs>165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Reports</vt:lpstr>
      <vt:lpstr>ISSR – Income and Spending Status Report</vt:lpstr>
      <vt:lpstr>DDR – Direct Deposit Report</vt:lpstr>
      <vt:lpstr>Field Staff Income Report</vt:lpstr>
      <vt:lpstr>Field Income Report - RFD</vt:lpstr>
      <vt:lpstr>We Need Your Help</vt:lpstr>
      <vt:lpstr>We Need Your Help – Cont.</vt:lpstr>
      <vt:lpstr>We Need Your Help – Cont.</vt:lpstr>
      <vt:lpstr>RFD Field Income Report Checks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Reports</dc:title>
  <dc:creator>Rebecca Waldie</dc:creator>
  <cp:lastModifiedBy>Sheldon Jantz</cp:lastModifiedBy>
  <cp:revision>20</cp:revision>
  <dcterms:created xsi:type="dcterms:W3CDTF">2019-02-20T22:41:28Z</dcterms:created>
  <dcterms:modified xsi:type="dcterms:W3CDTF">2019-05-22T16:37:40Z</dcterms:modified>
</cp:coreProperties>
</file>