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6257" autoAdjust="0"/>
  </p:normalViewPr>
  <p:slideViewPr>
    <p:cSldViewPr snapToGrid="0">
      <p:cViewPr varScale="1">
        <p:scale>
          <a:sx n="73" d="100"/>
          <a:sy n="73" d="100"/>
        </p:scale>
        <p:origin x="19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594FA1-6ED0-481D-BBAC-7245C1F75B97}"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35B7B-46CD-4FAE-93FE-C9E35EB2B1A3}" type="slidenum">
              <a:rPr lang="en-US" smtClean="0"/>
              <a:t>‹#›</a:t>
            </a:fld>
            <a:endParaRPr lang="en-US"/>
          </a:p>
        </p:txBody>
      </p:sp>
    </p:spTree>
    <p:extLst>
      <p:ext uri="{BB962C8B-B14F-4D97-AF65-F5344CB8AC3E}">
        <p14:creationId xmlns:p14="http://schemas.microsoft.com/office/powerpoint/2010/main" val="4293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Reimbursements Part 1</a:t>
            </a:r>
          </a:p>
          <a:p>
            <a:endParaRPr lang="en-US" dirty="0"/>
          </a:p>
          <a:p>
            <a:r>
              <a:rPr lang="en-US" dirty="0"/>
              <a:t>In this video, we will introduce reimbursements, both the rules and the process, to give all staff an idea of what can be reimbursed and what cannot be.</a:t>
            </a:r>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1</a:t>
            </a:fld>
            <a:endParaRPr lang="en-US"/>
          </a:p>
        </p:txBody>
      </p:sp>
    </p:spTree>
    <p:extLst>
      <p:ext uri="{BB962C8B-B14F-4D97-AF65-F5344CB8AC3E}">
        <p14:creationId xmlns:p14="http://schemas.microsoft.com/office/powerpoint/2010/main" val="254074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main account that we will use to reimburse staff is the personal ministry account which holds funds raised by the staff member for interactions with International students.</a:t>
            </a:r>
          </a:p>
          <a:p>
            <a:r>
              <a:rPr lang="en-US" dirty="0"/>
              <a:t>This account may be an individual account or one held jointly with a spouse who is also connected to ISI, either as staff or as a ministry representative or min. rep. for short.</a:t>
            </a:r>
          </a:p>
          <a:p>
            <a:endParaRPr lang="en-US" dirty="0"/>
          </a:p>
          <a:p>
            <a:r>
              <a:rPr lang="en-US" dirty="0"/>
              <a:t>Another account that could be used, depending on the circumstance, is the City, Area, or campus account.  All City accounts will have staff assigned as oversight to that account and all reimbursements from that account must be pre-approved by the responsible party.  Any reimbursement claimed by the responsible party to that account, must be approved by the next level of supervision.</a:t>
            </a:r>
          </a:p>
          <a:p>
            <a:endParaRPr lang="en-US" dirty="0"/>
          </a:p>
          <a:p>
            <a:r>
              <a:rPr lang="en-US" dirty="0"/>
              <a:t>The Regional accounts are for the Regional Field Directors, or RFDs, to carry out ISI business at that level and are funded by unrestricted funds.  The unrestricted funds are held in the National Ministry Fund, or NMF.  Funds to NMF are a combination of staff service allocations and direct donations.  All reimbursements made out of regional accounts are approved by Home Office staff.</a:t>
            </a:r>
          </a:p>
          <a:p>
            <a:endParaRPr lang="en-US" dirty="0"/>
          </a:p>
          <a:p>
            <a:r>
              <a:rPr lang="en-US" dirty="0"/>
              <a:t>Special accounts are for specific purposes that have been set-up through pre-approval by the Home Office.  These accounts are used on a very limited basis and should only be considered when all other options have been explored.</a:t>
            </a:r>
          </a:p>
        </p:txBody>
      </p:sp>
      <p:sp>
        <p:nvSpPr>
          <p:cNvPr id="4" name="Slide Number Placeholder 3"/>
          <p:cNvSpPr>
            <a:spLocks noGrp="1"/>
          </p:cNvSpPr>
          <p:nvPr>
            <p:ph type="sldNum" sz="quarter" idx="5"/>
          </p:nvPr>
        </p:nvSpPr>
        <p:spPr/>
        <p:txBody>
          <a:bodyPr/>
          <a:lstStyle/>
          <a:p>
            <a:fld id="{0BD35B7B-46CD-4FAE-93FE-C9E35EB2B1A3}" type="slidenum">
              <a:rPr lang="en-US" smtClean="0"/>
              <a:t>2</a:t>
            </a:fld>
            <a:endParaRPr lang="en-US"/>
          </a:p>
        </p:txBody>
      </p:sp>
    </p:spTree>
    <p:extLst>
      <p:ext uri="{BB962C8B-B14F-4D97-AF65-F5344CB8AC3E}">
        <p14:creationId xmlns:p14="http://schemas.microsoft.com/office/powerpoint/2010/main" val="292718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quick review of an IRS accountable plan in which ISI reimbursements are paid under.</a:t>
            </a:r>
          </a:p>
          <a:p>
            <a:endParaRPr lang="en-US" dirty="0"/>
          </a:p>
          <a:p>
            <a:r>
              <a:rPr lang="en-US" dirty="0"/>
              <a:t>All reimbursements must meet the 3 criteria of an accountable plan in order not to be seen as taxable income to the recipient.</a:t>
            </a:r>
          </a:p>
          <a:p>
            <a:r>
              <a:rPr lang="en-US" dirty="0"/>
              <a:t>In other words there must be a business purpose, and in ISI’s case this means there must be a ministry purpose as tied to introducing International Students to Christ’s love, the reimbursement must be submitted timely, and in ISI’s case this is within 60 days of the expense being incurred, and any excess funds must be returned to ISI if the actual expense is ever less than the reimbursed amount.  </a:t>
            </a:r>
          </a:p>
          <a:p>
            <a:endParaRPr lang="en-US" dirty="0"/>
          </a:p>
          <a:p>
            <a:r>
              <a:rPr lang="en-US" dirty="0"/>
              <a:t>If these 3 criteria are not met, ISI may decide to pay the request as taxable; however, this is on a case-by-case basis and the sole decision for this payment will rest with ISI’s Home Office Team.</a:t>
            </a:r>
          </a:p>
          <a:p>
            <a:endParaRPr lang="en-US" dirty="0"/>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3</a:t>
            </a:fld>
            <a:endParaRPr lang="en-US"/>
          </a:p>
        </p:txBody>
      </p:sp>
    </p:spTree>
    <p:extLst>
      <p:ext uri="{BB962C8B-B14F-4D97-AF65-F5344CB8AC3E}">
        <p14:creationId xmlns:p14="http://schemas.microsoft.com/office/powerpoint/2010/main" val="56679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into what expenses are typically seen on a reimbursement:</a:t>
            </a:r>
          </a:p>
          <a:p>
            <a:endParaRPr lang="en-US" dirty="0"/>
          </a:p>
          <a:p>
            <a:r>
              <a:rPr lang="en-US" dirty="0"/>
              <a:t>Travel – this is mainly travel for the purpose of carrying out ISI business.  This could be to visit a donor, attend a conference or retreat, visit a student, etc.  The miles driven in a personal vehicle is tracked by one-way trips and is reported separate from other travel expenses.  The mileage is paid in accordance with current IRS mileage rates at the time of travel.  The individual trips must include a starting and ending point that could be replicated by other tracking means such as Google maps.  All expenses must include an explanation of business purpose and be in clear enough language for ISI Home Office staff to fully understand.  To this end, all abbreviations for all expenses must be explained somewhere on the form.</a:t>
            </a:r>
          </a:p>
          <a:p>
            <a:endParaRPr lang="en-US" dirty="0"/>
          </a:p>
          <a:p>
            <a:r>
              <a:rPr lang="en-US" dirty="0"/>
              <a:t>All lodging expense must have an accompanying unalterable itemized receipt per IRS guidance, regardless of the amount.</a:t>
            </a:r>
          </a:p>
          <a:p>
            <a:endParaRPr lang="en-US" dirty="0"/>
          </a:p>
          <a:p>
            <a:r>
              <a:rPr lang="en-US" dirty="0"/>
              <a:t>Donor Care – this is mainly for the purpose of maintaining relationships with donors either through personal contact, mail, or by gifting.  All gifts must follow ISI gifting procedures.  For donors, no more than $100 can be spent per family on an infrequent basis, which means no more than 3 times per year per donor family.  The donor must not be an employee or have an ISI employee in the family since gifting to ISI staff by other staff is not permitted except under very strict conditions and then only if one staff member is a RFD.  If gift baskets are given, all receipts for inputs to those baskets should be kept separately and when all inputs have been purchased, a reconciliation of amounts spent per basket needs to be done with all accompanying information included with the reimbursement when it is sent to the Home Office.  If items for baskets are purchased throughout the year, reimbursement for expenses should be submitted within 60 days of the purchases.  At the time of completion, a reconciliation is done and any excess funds spent on the baskets over the $100 limit per family, will be counted against other expenses requested for reimbursement to make up the difference.</a:t>
            </a:r>
          </a:p>
          <a:p>
            <a:endParaRPr lang="en-US" dirty="0"/>
          </a:p>
          <a:p>
            <a:r>
              <a:rPr lang="en-US" dirty="0"/>
              <a:t>Office Expense – this includes cell phone service, office equipment such as filing cabinets, desks, chairs, laptops, etc., paper, pens, software programs, postage, flash drives, phone accessories such as holders and chargers, laptop bags, etc..</a:t>
            </a:r>
          </a:p>
          <a:p>
            <a:endParaRPr lang="en-US" dirty="0"/>
          </a:p>
          <a:p>
            <a:r>
              <a:rPr lang="en-US" dirty="0"/>
              <a:t>Professional Growth – this category must be highly regulated since it can be broadly interpreted.  If continuing education courses are desired, all college classes must be pre-approved by your supervisor, RFD, and the home office before any expense is incurred.  All other procedures related to tuition will be followed as outlined in the ISI employee handbook.  If entrance into college courses is desired for access to college campuses, the same pre-approval process must be followed; however, other criteria must also be met, before approval will be given.  Seminars, retreats, or other learning opportunities will also be examined to make sure the reason for the enrichment is business and not more personal in nature.  It may seem logical that anything to do with Christian enrichment would be reimbursable since ISI is a ministry, but please remember that ISI is also a business and subject to the rules of business.  A reimbursed expense must be for those related to reaching out to International students with Christ’s love in accordance with ISI’s mission.  Bible studies, church events, or other personal devotions are not automatically for the purpose of reaching out to students and will not be approved simply because they are Christian in nature.  Please reach out to Finance if you are wondering about getting reimbursed for any expense prior to spending the money.  It is much easier to help when the staff member is not already out the funds and may not be reimbursed if IRS regulations cannot be followed.</a:t>
            </a:r>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4</a:t>
            </a:fld>
            <a:endParaRPr lang="en-US"/>
          </a:p>
        </p:txBody>
      </p:sp>
    </p:spTree>
    <p:extLst>
      <p:ext uri="{BB962C8B-B14F-4D97-AF65-F5344CB8AC3E}">
        <p14:creationId xmlns:p14="http://schemas.microsoft.com/office/powerpoint/2010/main" val="4004600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Ministry Operations – This category covers pretty much anything else that has a business purpose related to International students and cannot be classified in any other category.  Examples here would be things like taking a student to coffee,  hosting a Bible study for students, books, Bibles, or other study material for hosted student events, food for hosted student events, gifts for volunteers, etc.  As always, gifts are regulated and must follow ISI’s procedures in order to be reimbursed.  Gifts for volunteers are limited to $75 per person and not more than 3 times per year.  The gift must also be commiserate with the service the volunteer performs for ISI.  If the volunteer helps with coordinating Bible studies for 1-2 hours every 6-8 months, but is given a gift valued at $75 3 times in that year, this is not in line with the hours served and the reimbursement may be reduced as a result.  Gifts to students are also highly regulated.  For a student, there must be a ministry purpose, not more than $150 per student, and not more than 2-3 times per year per student.  Gift cards are not allowed to be given to students unless it is as a result of a drawing in which the student was required to fill out a survey for your ministry and then the value is capped at $25.  We are here to assist students in their walks with Christ, but we are not here to supplement students living expenses, so be cautious in gifting to any student or group of students in a way which may appear as subsidizing.  Being mindful of regularity and amount will greatly help in this endeavor.  </a:t>
            </a:r>
          </a:p>
          <a:p>
            <a:endParaRPr lang="en-US" dirty="0"/>
          </a:p>
          <a:p>
            <a:r>
              <a:rPr lang="en-US" dirty="0"/>
              <a:t>Capital Equipment – this is any item that has a useful like of more than one year and a costs $2500 or more.  Capital equipment is the property of ISI and must be treated as such.  All capital purchases must be pre-approved by the Home Office.  Once the item is no longer in use by the employee, it’s disposal must be accounted for to Finance to include any funds received by the employee.  Should the employee separate from ISI, all capital equipment must be returned to ISI or disposed of under the guidance of Finance.  Purchase of capital, or depreciable, equipment by field staff is not common due to the dollar amount involved with the purchase.</a:t>
            </a:r>
          </a:p>
          <a:p>
            <a:endParaRPr lang="en-US" dirty="0"/>
          </a:p>
          <a:p>
            <a:r>
              <a:rPr lang="en-US" dirty="0"/>
              <a:t>Meals – this is for meals not related to travel which should appear in a reimbursement as a part of travel expense.  This category is for meals provided for students, volunteer, or donors on a drop-in basis and for no more than 7 additional guests.  This gives staff the opportunity to claim expenses for food that was originally purchased for themselves and/or their family, but was used to host ministry guests instead without the need to track all grocery receipts.  This is not for planned events in which all food purchased is for the event and should reside on a separate receipt.  There is a set per diem amount for each meal category, breakfast, lunch, and dinner and will be listed on the reimbursement form.</a:t>
            </a:r>
          </a:p>
          <a:p>
            <a:endParaRPr lang="en-US" dirty="0"/>
          </a:p>
          <a:p>
            <a:r>
              <a:rPr lang="en-US" dirty="0"/>
              <a:t>Gifts – this purchase has been discussed previously and will reside on either the donor care or ministry ops section.  Please see the separate gift procedure guide available on the Finance website as a quick reference before purchasing any gifts that you are planning to request reimbursement for.  Gift cards are not preferred in any situation since the IRS views these items as cash, so the guidance is more involved and could create tax consequences for individuals not foreseen by ISI staff. If gift cards are used properly and only in limited capacity, no more than $25 per person per gift card will be considered for reimbursement.  </a:t>
            </a:r>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5</a:t>
            </a:fld>
            <a:endParaRPr lang="en-US"/>
          </a:p>
        </p:txBody>
      </p:sp>
    </p:spTree>
    <p:extLst>
      <p:ext uri="{BB962C8B-B14F-4D97-AF65-F5344CB8AC3E}">
        <p14:creationId xmlns:p14="http://schemas.microsoft.com/office/powerpoint/2010/main" val="401933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discuss honorariums.</a:t>
            </a:r>
          </a:p>
          <a:p>
            <a:endParaRPr lang="en-US" dirty="0"/>
          </a:p>
          <a:p>
            <a:r>
              <a:rPr lang="en-US" dirty="0"/>
              <a:t>Honorariums are payments to individuals requested to perform some kind of service for an ISI event.  Home Office and RFD pre-approval is required for any honorarium and is limited to $1,000 per person.</a:t>
            </a:r>
          </a:p>
          <a:p>
            <a:endParaRPr lang="en-US" dirty="0"/>
          </a:p>
          <a:p>
            <a:r>
              <a:rPr lang="en-US" dirty="0"/>
              <a:t>The payment to the individual may be taxable, so information captured in a W9 must be gathered along with the check request sent to Finance.</a:t>
            </a:r>
          </a:p>
          <a:p>
            <a:endParaRPr lang="en-US" dirty="0"/>
          </a:p>
          <a:p>
            <a:r>
              <a:rPr lang="en-US" dirty="0"/>
              <a:t>The individuals name, address, and tax ID number, which is often times the social security number, must be obtained prior to any work being performed.  The individual may receive a 1099 from ISI in January following the performance date depending on the amount received throughout the year.</a:t>
            </a:r>
          </a:p>
          <a:p>
            <a:endParaRPr lang="en-US" dirty="0"/>
          </a:p>
          <a:p>
            <a:r>
              <a:rPr lang="en-US" dirty="0"/>
              <a:t>Payment is made by a check cut by ISI and sent directly to the individual.</a:t>
            </a:r>
          </a:p>
          <a:p>
            <a:endParaRPr lang="en-US" dirty="0"/>
          </a:p>
          <a:p>
            <a:r>
              <a:rPr lang="en-US" dirty="0"/>
              <a:t>Please do not pay the person yourself and then request reimbursement.  Since a 1099 may need to be issued, all payments for honorariums should come from the Home Office directly.  Even if there is not a formal agreement of what the individual will receive, the payment itself does constitute compensation and must be treated as such. </a:t>
            </a:r>
          </a:p>
          <a:p>
            <a:endParaRPr lang="en-US" dirty="0"/>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6</a:t>
            </a:fld>
            <a:endParaRPr lang="en-US"/>
          </a:p>
        </p:txBody>
      </p:sp>
    </p:spTree>
    <p:extLst>
      <p:ext uri="{BB962C8B-B14F-4D97-AF65-F5344CB8AC3E}">
        <p14:creationId xmlns:p14="http://schemas.microsoft.com/office/powerpoint/2010/main" val="165497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a word about requisitions, which are essentially check requests or payment requests.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Requests – this is for items that either cannot be paid by the staff member or shouldn’t be, depending on the nature of the expense.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an event is planned and there will be catering, this is likely best handled by a check request sent to Finance well in advance of the event.  Finance requests no less than 10 business days to complete the paperwork for the payment.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payments done by a Home Office check, the direct supervisor may approve up to $500, the RFD may approve up to $1,000, and anything over $1,000 must be pre-approved by the Home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there needs to be a contract, such as may be the case for securing the venue for the event, then the Home Office has to be contacted first and the contract executed by the Director of Operations prior to any arrangements agreed upon by any party.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7</a:t>
            </a:fld>
            <a:endParaRPr lang="en-US"/>
          </a:p>
        </p:txBody>
      </p:sp>
    </p:spTree>
    <p:extLst>
      <p:ext uri="{BB962C8B-B14F-4D97-AF65-F5344CB8AC3E}">
        <p14:creationId xmlns:p14="http://schemas.microsoft.com/office/powerpoint/2010/main" val="40642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continue on in this series to reimbursements part 2</a:t>
            </a:r>
          </a:p>
        </p:txBody>
      </p:sp>
      <p:sp>
        <p:nvSpPr>
          <p:cNvPr id="4" name="Slide Number Placeholder 3"/>
          <p:cNvSpPr>
            <a:spLocks noGrp="1"/>
          </p:cNvSpPr>
          <p:nvPr>
            <p:ph type="sldNum" sz="quarter" idx="5"/>
          </p:nvPr>
        </p:nvSpPr>
        <p:spPr/>
        <p:txBody>
          <a:bodyPr/>
          <a:lstStyle/>
          <a:p>
            <a:fld id="{0BD35B7B-46CD-4FAE-93FE-C9E35EB2B1A3}" type="slidenum">
              <a:rPr lang="en-US" smtClean="0"/>
              <a:t>8</a:t>
            </a:fld>
            <a:endParaRPr lang="en-US"/>
          </a:p>
        </p:txBody>
      </p:sp>
    </p:spTree>
    <p:extLst>
      <p:ext uri="{BB962C8B-B14F-4D97-AF65-F5344CB8AC3E}">
        <p14:creationId xmlns:p14="http://schemas.microsoft.com/office/powerpoint/2010/main" val="307033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138808E-3CB3-4CEA-A223-F604A137C1E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947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72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24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833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191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275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6ABBB4-19F3-4C53-BB92-D76FD63DB90F}"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8808E-3CB3-4CEA-A223-F604A137C1E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603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6ABBB4-19F3-4C53-BB92-D76FD63DB90F}"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8808E-3CB3-4CEA-A223-F604A137C1E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281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ABBB4-19F3-4C53-BB92-D76FD63DB90F}"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8808E-3CB3-4CEA-A223-F604A137C1E9}" type="slidenum">
              <a:rPr lang="en-US" smtClean="0"/>
              <a:t>‹#›</a:t>
            </a:fld>
            <a:endParaRPr lang="en-US"/>
          </a:p>
        </p:txBody>
      </p:sp>
    </p:spTree>
    <p:extLst>
      <p:ext uri="{BB962C8B-B14F-4D97-AF65-F5344CB8AC3E}">
        <p14:creationId xmlns:p14="http://schemas.microsoft.com/office/powerpoint/2010/main" val="255130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2535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077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6ABBB4-19F3-4C53-BB92-D76FD63DB90F}" type="datetimeFigureOut">
              <a:rPr lang="en-US" smtClean="0"/>
              <a:t>5/22/2019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138808E-3CB3-4CEA-A223-F604A137C1E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571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892B-C342-4B35-A329-CC5501ED5377}"/>
              </a:ext>
            </a:extLst>
          </p:cNvPr>
          <p:cNvSpPr>
            <a:spLocks noGrp="1"/>
          </p:cNvSpPr>
          <p:nvPr>
            <p:ph type="ctrTitle"/>
          </p:nvPr>
        </p:nvSpPr>
        <p:spPr/>
        <p:txBody>
          <a:bodyPr>
            <a:normAutofit fontScale="90000"/>
          </a:bodyPr>
          <a:lstStyle/>
          <a:p>
            <a:r>
              <a:rPr lang="en-US" dirty="0"/>
              <a:t>Introduction to Reimbursements</a:t>
            </a:r>
            <a:br>
              <a:rPr lang="en-US" dirty="0"/>
            </a:br>
            <a:br>
              <a:rPr lang="en-US" dirty="0"/>
            </a:br>
            <a:r>
              <a:rPr lang="en-US" dirty="0"/>
              <a:t>Part I</a:t>
            </a:r>
          </a:p>
        </p:txBody>
      </p:sp>
    </p:spTree>
    <p:extLst>
      <p:ext uri="{BB962C8B-B14F-4D97-AF65-F5344CB8AC3E}">
        <p14:creationId xmlns:p14="http://schemas.microsoft.com/office/powerpoint/2010/main" val="7071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A588D-2678-44F5-BDAE-DE0966F8759E}"/>
              </a:ext>
            </a:extLst>
          </p:cNvPr>
          <p:cNvSpPr>
            <a:spLocks noGrp="1"/>
          </p:cNvSpPr>
          <p:nvPr>
            <p:ph type="title"/>
          </p:nvPr>
        </p:nvSpPr>
        <p:spPr/>
        <p:txBody>
          <a:bodyPr/>
          <a:lstStyle/>
          <a:p>
            <a:pPr algn="ctr"/>
            <a:r>
              <a:rPr lang="en-US" dirty="0"/>
              <a:t>Types of Reimbursements</a:t>
            </a:r>
          </a:p>
        </p:txBody>
      </p:sp>
      <p:sp>
        <p:nvSpPr>
          <p:cNvPr id="3" name="Content Placeholder 2">
            <a:extLst>
              <a:ext uri="{FF2B5EF4-FFF2-40B4-BE49-F238E27FC236}">
                <a16:creationId xmlns:a16="http://schemas.microsoft.com/office/drawing/2014/main" id="{B834BF02-BA64-4C73-A57F-647F4AD786CE}"/>
              </a:ext>
            </a:extLst>
          </p:cNvPr>
          <p:cNvSpPr>
            <a:spLocks noGrp="1"/>
          </p:cNvSpPr>
          <p:nvPr>
            <p:ph idx="1"/>
          </p:nvPr>
        </p:nvSpPr>
        <p:spPr/>
        <p:txBody>
          <a:bodyPr>
            <a:normAutofit/>
          </a:bodyPr>
          <a:lstStyle/>
          <a:p>
            <a:r>
              <a:rPr lang="en-US" dirty="0"/>
              <a:t>Personal ministry account – for staff interactions with International students.</a:t>
            </a:r>
          </a:p>
          <a:p>
            <a:pPr marL="0" indent="0">
              <a:buNone/>
            </a:pPr>
            <a:endParaRPr lang="en-US" dirty="0"/>
          </a:p>
          <a:p>
            <a:r>
              <a:rPr lang="en-US" dirty="0"/>
              <a:t>City/Campus account – for city, area, and campus level events/expenses.</a:t>
            </a:r>
          </a:p>
          <a:p>
            <a:pPr marL="0" indent="0">
              <a:buNone/>
            </a:pPr>
            <a:endParaRPr lang="en-US" dirty="0"/>
          </a:p>
          <a:p>
            <a:r>
              <a:rPr lang="en-US" dirty="0"/>
              <a:t>Regional account – for regional level expenses. </a:t>
            </a:r>
          </a:p>
          <a:p>
            <a:endParaRPr lang="en-US" dirty="0"/>
          </a:p>
          <a:p>
            <a:r>
              <a:rPr lang="en-US" dirty="0"/>
              <a:t>Special account – for specific purposes as pre-approved by the Home Office</a:t>
            </a:r>
          </a:p>
          <a:p>
            <a:endParaRPr lang="en-US" dirty="0"/>
          </a:p>
          <a:p>
            <a:pPr marL="0" indent="0">
              <a:buNone/>
            </a:pPr>
            <a:endParaRPr lang="en-US" dirty="0"/>
          </a:p>
        </p:txBody>
      </p:sp>
    </p:spTree>
    <p:extLst>
      <p:ext uri="{BB962C8B-B14F-4D97-AF65-F5344CB8AC3E}">
        <p14:creationId xmlns:p14="http://schemas.microsoft.com/office/powerpoint/2010/main" val="36677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ADB7-3513-4360-9808-F6B0F18DD42C}"/>
              </a:ext>
            </a:extLst>
          </p:cNvPr>
          <p:cNvSpPr>
            <a:spLocks noGrp="1"/>
          </p:cNvSpPr>
          <p:nvPr>
            <p:ph type="title"/>
          </p:nvPr>
        </p:nvSpPr>
        <p:spPr/>
        <p:txBody>
          <a:bodyPr/>
          <a:lstStyle/>
          <a:p>
            <a:pPr algn="ctr"/>
            <a:r>
              <a:rPr lang="en-US" dirty="0"/>
              <a:t>Review of IRS Accountable Plan</a:t>
            </a:r>
          </a:p>
        </p:txBody>
      </p:sp>
      <p:sp>
        <p:nvSpPr>
          <p:cNvPr id="3" name="Content Placeholder 2">
            <a:extLst>
              <a:ext uri="{FF2B5EF4-FFF2-40B4-BE49-F238E27FC236}">
                <a16:creationId xmlns:a16="http://schemas.microsoft.com/office/drawing/2014/main" id="{D0535F13-E7CF-4F41-8071-8F0186536328}"/>
              </a:ext>
            </a:extLst>
          </p:cNvPr>
          <p:cNvSpPr>
            <a:spLocks noGrp="1"/>
          </p:cNvSpPr>
          <p:nvPr>
            <p:ph idx="1"/>
          </p:nvPr>
        </p:nvSpPr>
        <p:spPr/>
        <p:txBody>
          <a:bodyPr>
            <a:normAutofit fontScale="92500" lnSpcReduction="10000"/>
          </a:bodyPr>
          <a:lstStyle/>
          <a:p>
            <a:r>
              <a:rPr lang="en-US" dirty="0"/>
              <a:t>All reimbursements must be made in accordance with an IRS accountable plan in order not to be seen as taxable income to the recipient.</a:t>
            </a:r>
          </a:p>
          <a:p>
            <a:pPr marL="0" indent="0">
              <a:buNone/>
            </a:pPr>
            <a:endParaRPr lang="en-US" dirty="0"/>
          </a:p>
          <a:p>
            <a:r>
              <a:rPr lang="en-US" u="sng" dirty="0"/>
              <a:t>Business purpose </a:t>
            </a:r>
            <a:r>
              <a:rPr lang="en-US" dirty="0"/>
              <a:t>is the main key, along with timely submission, and  actual expense.</a:t>
            </a:r>
          </a:p>
          <a:p>
            <a:pPr marL="0" indent="0">
              <a:buNone/>
            </a:pPr>
            <a:endParaRPr lang="en-US" dirty="0"/>
          </a:p>
          <a:p>
            <a:r>
              <a:rPr lang="en-US" dirty="0"/>
              <a:t>If it’s not business (in our case ministry) related…it’s not reimbursed.</a:t>
            </a:r>
          </a:p>
          <a:p>
            <a:pPr marL="0" indent="0">
              <a:buNone/>
            </a:pPr>
            <a:endParaRPr lang="en-US" dirty="0"/>
          </a:p>
          <a:p>
            <a:r>
              <a:rPr lang="en-US" dirty="0"/>
              <a:t>It may be paid if ISI decides to, but it will be taxed if not under the accountable plan.</a:t>
            </a:r>
          </a:p>
          <a:p>
            <a:pPr marL="0" indent="0">
              <a:buNone/>
            </a:pPr>
            <a:endParaRPr lang="en-US" dirty="0"/>
          </a:p>
          <a:p>
            <a:endParaRPr lang="en-US" dirty="0"/>
          </a:p>
        </p:txBody>
      </p:sp>
    </p:spTree>
    <p:extLst>
      <p:ext uri="{BB962C8B-B14F-4D97-AF65-F5344CB8AC3E}">
        <p14:creationId xmlns:p14="http://schemas.microsoft.com/office/powerpoint/2010/main" val="61656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33458-0441-4330-994A-1303B7915E80}"/>
              </a:ext>
            </a:extLst>
          </p:cNvPr>
          <p:cNvSpPr>
            <a:spLocks noGrp="1"/>
          </p:cNvSpPr>
          <p:nvPr>
            <p:ph type="title"/>
          </p:nvPr>
        </p:nvSpPr>
        <p:spPr>
          <a:xfrm>
            <a:off x="621224" y="849086"/>
            <a:ext cx="10515600" cy="949161"/>
          </a:xfrm>
        </p:spPr>
        <p:txBody>
          <a:bodyPr/>
          <a:lstStyle/>
          <a:p>
            <a:pPr algn="ctr"/>
            <a:r>
              <a:rPr lang="en-US" dirty="0"/>
              <a:t>What Can I Claim as Reimbursed Expense?</a:t>
            </a:r>
          </a:p>
        </p:txBody>
      </p:sp>
      <p:sp>
        <p:nvSpPr>
          <p:cNvPr id="3" name="Content Placeholder 2">
            <a:extLst>
              <a:ext uri="{FF2B5EF4-FFF2-40B4-BE49-F238E27FC236}">
                <a16:creationId xmlns:a16="http://schemas.microsoft.com/office/drawing/2014/main" id="{C9FE12E9-F4F9-4E56-8053-C02AAC24A928}"/>
              </a:ext>
            </a:extLst>
          </p:cNvPr>
          <p:cNvSpPr>
            <a:spLocks noGrp="1"/>
          </p:cNvSpPr>
          <p:nvPr>
            <p:ph idx="1"/>
          </p:nvPr>
        </p:nvSpPr>
        <p:spPr>
          <a:xfrm>
            <a:off x="838200" y="1894114"/>
            <a:ext cx="10515600" cy="4114800"/>
          </a:xfrm>
        </p:spPr>
        <p:txBody>
          <a:bodyPr>
            <a:normAutofit lnSpcReduction="10000"/>
          </a:bodyPr>
          <a:lstStyle/>
          <a:p>
            <a:pPr>
              <a:spcBef>
                <a:spcPts val="1200"/>
              </a:spcBef>
            </a:pPr>
            <a:r>
              <a:rPr lang="en-US" dirty="0"/>
              <a:t>Travel – lodging, rental cars and associated gas, tolls, parking, food, mileage, etc.</a:t>
            </a:r>
          </a:p>
          <a:p>
            <a:pPr marL="0" indent="0">
              <a:spcBef>
                <a:spcPts val="1200"/>
              </a:spcBef>
              <a:buNone/>
            </a:pPr>
            <a:endParaRPr lang="en-US" dirty="0"/>
          </a:p>
          <a:p>
            <a:pPr>
              <a:spcBef>
                <a:spcPts val="1200"/>
              </a:spcBef>
            </a:pPr>
            <a:r>
              <a:rPr lang="en-US" dirty="0"/>
              <a:t>Donor Care – visits, gifts (limited by ISI gift policy), appeals</a:t>
            </a:r>
          </a:p>
          <a:p>
            <a:pPr marL="0" indent="0">
              <a:spcBef>
                <a:spcPts val="1200"/>
              </a:spcBef>
              <a:buNone/>
            </a:pPr>
            <a:endParaRPr lang="en-US" dirty="0"/>
          </a:p>
          <a:p>
            <a:pPr>
              <a:spcBef>
                <a:spcPts val="1200"/>
              </a:spcBef>
            </a:pPr>
            <a:r>
              <a:rPr lang="en-US" dirty="0"/>
              <a:t>Office Expense – phone service, office equipment used for ISI business, stationary, postage, etc.</a:t>
            </a:r>
          </a:p>
          <a:p>
            <a:pPr marL="0" indent="0">
              <a:spcBef>
                <a:spcPts val="1200"/>
              </a:spcBef>
              <a:buNone/>
            </a:pPr>
            <a:endParaRPr lang="en-US" dirty="0"/>
          </a:p>
          <a:p>
            <a:pPr>
              <a:spcBef>
                <a:spcPts val="1200"/>
              </a:spcBef>
            </a:pPr>
            <a:r>
              <a:rPr lang="en-US" dirty="0"/>
              <a:t>Professional Growth – continuing education (limited by ISI employment policies), seminars, retreats, etc.  Most professional growth must be pre-approved and all </a:t>
            </a:r>
            <a:r>
              <a:rPr lang="en-US" u="sng" dirty="0"/>
              <a:t>must</a:t>
            </a:r>
            <a:r>
              <a:rPr lang="en-US" dirty="0"/>
              <a:t> have a business purpose not exclusive to your own Christian walk.</a:t>
            </a:r>
          </a:p>
        </p:txBody>
      </p:sp>
    </p:spTree>
    <p:extLst>
      <p:ext uri="{BB962C8B-B14F-4D97-AF65-F5344CB8AC3E}">
        <p14:creationId xmlns:p14="http://schemas.microsoft.com/office/powerpoint/2010/main" val="226445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6E1F-BD30-4412-9513-4CA9CCDD4A31}"/>
              </a:ext>
            </a:extLst>
          </p:cNvPr>
          <p:cNvSpPr>
            <a:spLocks noGrp="1"/>
          </p:cNvSpPr>
          <p:nvPr>
            <p:ph type="title"/>
          </p:nvPr>
        </p:nvSpPr>
        <p:spPr/>
        <p:txBody>
          <a:bodyPr/>
          <a:lstStyle/>
          <a:p>
            <a:pPr algn="ctr"/>
            <a:r>
              <a:rPr lang="en-US" dirty="0"/>
              <a:t>Reimbursed Expenses – Cont.</a:t>
            </a:r>
          </a:p>
        </p:txBody>
      </p:sp>
      <p:sp>
        <p:nvSpPr>
          <p:cNvPr id="3" name="Content Placeholder 2">
            <a:extLst>
              <a:ext uri="{FF2B5EF4-FFF2-40B4-BE49-F238E27FC236}">
                <a16:creationId xmlns:a16="http://schemas.microsoft.com/office/drawing/2014/main" id="{6FF27F5C-FD42-4FE5-81A4-8C2F6225E564}"/>
              </a:ext>
            </a:extLst>
          </p:cNvPr>
          <p:cNvSpPr>
            <a:spLocks noGrp="1"/>
          </p:cNvSpPr>
          <p:nvPr>
            <p:ph idx="1"/>
          </p:nvPr>
        </p:nvSpPr>
        <p:spPr/>
        <p:txBody>
          <a:bodyPr>
            <a:normAutofit fontScale="85000" lnSpcReduction="20000"/>
          </a:bodyPr>
          <a:lstStyle/>
          <a:p>
            <a:r>
              <a:rPr lang="en-US" dirty="0"/>
              <a:t>Ministry Operations – Student interaction, planned events, student and volunteer gifts (limited by ISI gift policy), etc.</a:t>
            </a:r>
          </a:p>
          <a:p>
            <a:endParaRPr lang="en-US" dirty="0"/>
          </a:p>
          <a:p>
            <a:r>
              <a:rPr lang="en-US" dirty="0"/>
              <a:t>Capital Equipment – Must be 1 year or over for useful life and cost $2500+</a:t>
            </a:r>
          </a:p>
          <a:p>
            <a:pPr marL="0" indent="0">
              <a:buNone/>
            </a:pPr>
            <a:endParaRPr lang="en-US" dirty="0"/>
          </a:p>
          <a:p>
            <a:r>
              <a:rPr lang="en-US" dirty="0"/>
              <a:t>Meals – Not travel related, mainly from students, volunteers, or donors coming to the homes of staff on a drop-in basis.</a:t>
            </a:r>
          </a:p>
          <a:p>
            <a:pPr marL="0" indent="0">
              <a:buNone/>
            </a:pPr>
            <a:endParaRPr lang="en-US" dirty="0"/>
          </a:p>
          <a:p>
            <a:r>
              <a:rPr lang="en-US" dirty="0"/>
              <a:t>Gifts – students (very limited), volunteers, and donors.  All amounts are limited by ISI procedures (see Finance website).</a:t>
            </a:r>
          </a:p>
          <a:p>
            <a:endParaRPr lang="en-US" dirty="0"/>
          </a:p>
        </p:txBody>
      </p:sp>
    </p:spTree>
    <p:extLst>
      <p:ext uri="{BB962C8B-B14F-4D97-AF65-F5344CB8AC3E}">
        <p14:creationId xmlns:p14="http://schemas.microsoft.com/office/powerpoint/2010/main" val="212308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91E7-7216-4B0E-999C-BE72EFF48637}"/>
              </a:ext>
            </a:extLst>
          </p:cNvPr>
          <p:cNvSpPr>
            <a:spLocks noGrp="1"/>
          </p:cNvSpPr>
          <p:nvPr>
            <p:ph type="title" idx="4294967295"/>
          </p:nvPr>
        </p:nvSpPr>
        <p:spPr>
          <a:xfrm>
            <a:off x="0" y="176213"/>
            <a:ext cx="10515600" cy="1009650"/>
          </a:xfrm>
        </p:spPr>
        <p:txBody>
          <a:bodyPr/>
          <a:lstStyle/>
          <a:p>
            <a:pPr algn="ctr"/>
            <a:r>
              <a:rPr lang="en-US" dirty="0"/>
              <a:t>What is an Honorarium?</a:t>
            </a:r>
          </a:p>
        </p:txBody>
      </p:sp>
      <p:sp>
        <p:nvSpPr>
          <p:cNvPr id="3" name="Content Placeholder 2">
            <a:extLst>
              <a:ext uri="{FF2B5EF4-FFF2-40B4-BE49-F238E27FC236}">
                <a16:creationId xmlns:a16="http://schemas.microsoft.com/office/drawing/2014/main" id="{B3F2C0F2-E861-4CD4-B375-D326C3A516D0}"/>
              </a:ext>
            </a:extLst>
          </p:cNvPr>
          <p:cNvSpPr>
            <a:spLocks noGrp="1"/>
          </p:cNvSpPr>
          <p:nvPr>
            <p:ph idx="4294967295"/>
          </p:nvPr>
        </p:nvSpPr>
        <p:spPr>
          <a:xfrm>
            <a:off x="404948" y="1185863"/>
            <a:ext cx="10515600" cy="4180114"/>
          </a:xfrm>
        </p:spPr>
        <p:txBody>
          <a:bodyPr>
            <a:noAutofit/>
          </a:bodyPr>
          <a:lstStyle/>
          <a:p>
            <a:r>
              <a:rPr lang="en-US" sz="2400" dirty="0"/>
              <a:t>Honorariums – payment to an individual for a service performed at an ISI event.  May be taxable income to the recipient.  Name, address, SSN needs to be collected and submitted with the check request to the Home Office prior to any service performed.  </a:t>
            </a:r>
          </a:p>
          <a:p>
            <a:pPr lvl="3"/>
            <a:r>
              <a:rPr lang="en-US" sz="2000" dirty="0"/>
              <a:t>All honorariums must be pre-approved by the Home Office and RFD.</a:t>
            </a:r>
          </a:p>
          <a:p>
            <a:pPr lvl="3"/>
            <a:r>
              <a:rPr lang="en-US" sz="2000" dirty="0"/>
              <a:t>Limited to $1,000 per person.</a:t>
            </a:r>
          </a:p>
          <a:p>
            <a:pPr lvl="3"/>
            <a:r>
              <a:rPr lang="en-US" sz="2000" dirty="0"/>
              <a:t>Payment is covered by Home Office ISI check to the individual – </a:t>
            </a:r>
            <a:r>
              <a:rPr lang="en-US" sz="2000" u="sng" dirty="0"/>
              <a:t>Not</a:t>
            </a:r>
            <a:r>
              <a:rPr lang="en-US" sz="2000" dirty="0"/>
              <a:t> by a staff member.</a:t>
            </a:r>
          </a:p>
          <a:p>
            <a:pPr lvl="3"/>
            <a:r>
              <a:rPr lang="en-US" sz="2000" dirty="0"/>
              <a:t>There does not need to be an agreed upon amount to constitute compensation – cash given is income received.</a:t>
            </a:r>
          </a:p>
          <a:p>
            <a:pPr lvl="3"/>
            <a:r>
              <a:rPr lang="en-US" sz="2000" dirty="0"/>
              <a:t>Any required 1099 is issued by the Home Office in January following the tax year.</a:t>
            </a:r>
          </a:p>
          <a:p>
            <a:endParaRPr lang="en-US" sz="2600" dirty="0"/>
          </a:p>
          <a:p>
            <a:pPr marL="0" indent="0">
              <a:buNone/>
            </a:pPr>
            <a:r>
              <a:rPr lang="en-US" sz="2600" dirty="0"/>
              <a:t> </a:t>
            </a:r>
          </a:p>
        </p:txBody>
      </p:sp>
    </p:spTree>
    <p:extLst>
      <p:ext uri="{BB962C8B-B14F-4D97-AF65-F5344CB8AC3E}">
        <p14:creationId xmlns:p14="http://schemas.microsoft.com/office/powerpoint/2010/main" val="71210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54AA-3910-4C81-94B3-11BB6CD29119}"/>
              </a:ext>
            </a:extLst>
          </p:cNvPr>
          <p:cNvSpPr>
            <a:spLocks noGrp="1"/>
          </p:cNvSpPr>
          <p:nvPr>
            <p:ph type="title" idx="4294967295"/>
          </p:nvPr>
        </p:nvSpPr>
        <p:spPr>
          <a:xfrm>
            <a:off x="0" y="200025"/>
            <a:ext cx="10515600" cy="1325563"/>
          </a:xfrm>
        </p:spPr>
        <p:txBody>
          <a:bodyPr/>
          <a:lstStyle/>
          <a:p>
            <a:pPr algn="ctr"/>
            <a:r>
              <a:rPr lang="en-US" dirty="0"/>
              <a:t>Requisitions “aka” Check Requests</a:t>
            </a:r>
          </a:p>
        </p:txBody>
      </p:sp>
      <p:sp>
        <p:nvSpPr>
          <p:cNvPr id="3" name="Content Placeholder 2">
            <a:extLst>
              <a:ext uri="{FF2B5EF4-FFF2-40B4-BE49-F238E27FC236}">
                <a16:creationId xmlns:a16="http://schemas.microsoft.com/office/drawing/2014/main" id="{8A63F5F1-E9DD-4CFA-95CD-23E2570DBB0D}"/>
              </a:ext>
            </a:extLst>
          </p:cNvPr>
          <p:cNvSpPr>
            <a:spLocks noGrp="1"/>
          </p:cNvSpPr>
          <p:nvPr>
            <p:ph idx="4294967295"/>
          </p:nvPr>
        </p:nvSpPr>
        <p:spPr>
          <a:xfrm>
            <a:off x="838200" y="1022532"/>
            <a:ext cx="10515600" cy="5035550"/>
          </a:xfrm>
        </p:spPr>
        <p:txBody>
          <a:bodyPr>
            <a:normAutofit fontScale="92500" lnSpcReduction="20000"/>
          </a:bodyPr>
          <a:lstStyle/>
          <a:p>
            <a:r>
              <a:rPr lang="en-US" dirty="0"/>
              <a:t>Requisitions – payment requests for items that either cannot be or shouldn’t be paid by staff.</a:t>
            </a:r>
            <a:endParaRPr lang="en-US" sz="2400" dirty="0"/>
          </a:p>
          <a:p>
            <a:pPr marL="0" indent="0">
              <a:buNone/>
            </a:pPr>
            <a:endParaRPr lang="en-US" sz="2600" dirty="0"/>
          </a:p>
          <a:p>
            <a:r>
              <a:rPr lang="en-US" dirty="0"/>
              <a:t>Check requests should be sent to Finance no later than 10 business days before the payment needs to be received.  Examples:  catering, venue fees, janitorial services, rentals, etc.</a:t>
            </a:r>
          </a:p>
          <a:p>
            <a:pPr marL="0" indent="0">
              <a:buNone/>
            </a:pPr>
            <a:endParaRPr lang="en-US" dirty="0"/>
          </a:p>
          <a:p>
            <a:pPr lvl="2"/>
            <a:r>
              <a:rPr lang="en-US" sz="2600" dirty="0"/>
              <a:t>Supervisors - $500 limit for approval</a:t>
            </a:r>
          </a:p>
          <a:p>
            <a:pPr lvl="2"/>
            <a:r>
              <a:rPr lang="en-US" sz="2600" dirty="0"/>
              <a:t>RFDs - $1,000 limit for approval</a:t>
            </a:r>
          </a:p>
          <a:p>
            <a:pPr lvl="2"/>
            <a:r>
              <a:rPr lang="en-US" sz="2600" dirty="0"/>
              <a:t>Home Office – approval required for $1,000+</a:t>
            </a:r>
            <a:endParaRPr lang="en-US" dirty="0"/>
          </a:p>
          <a:p>
            <a:endParaRPr lang="en-US" dirty="0"/>
          </a:p>
          <a:p>
            <a:r>
              <a:rPr lang="en-US" dirty="0"/>
              <a:t>Contracts – </a:t>
            </a:r>
            <a:r>
              <a:rPr lang="en-US" u="sng" dirty="0"/>
              <a:t>ONLY HOME OFFICE EXECUTIVE STAFF MAY SIGN CONTRACTS FOR ISI EVENTS.</a:t>
            </a:r>
          </a:p>
          <a:p>
            <a:pPr marL="0" indent="0">
              <a:buNone/>
            </a:pPr>
            <a:endParaRPr lang="en-US" dirty="0"/>
          </a:p>
          <a:p>
            <a:r>
              <a:rPr lang="en-US" dirty="0"/>
              <a:t>All contracts must be completed before any activity occurs.</a:t>
            </a:r>
          </a:p>
        </p:txBody>
      </p:sp>
    </p:spTree>
    <p:extLst>
      <p:ext uri="{BB962C8B-B14F-4D97-AF65-F5344CB8AC3E}">
        <p14:creationId xmlns:p14="http://schemas.microsoft.com/office/powerpoint/2010/main" val="418991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04C86-5D3B-4D89-BBAF-B7512C2F0486}"/>
              </a:ext>
            </a:extLst>
          </p:cNvPr>
          <p:cNvSpPr>
            <a:spLocks noGrp="1"/>
          </p:cNvSpPr>
          <p:nvPr>
            <p:ph type="title"/>
          </p:nvPr>
        </p:nvSpPr>
        <p:spPr/>
        <p:txBody>
          <a:bodyPr/>
          <a:lstStyle/>
          <a:p>
            <a:pPr algn="ctr"/>
            <a:r>
              <a:rPr lang="en-US" dirty="0"/>
              <a:t>Next:  Reimbursements Part II</a:t>
            </a:r>
          </a:p>
        </p:txBody>
      </p:sp>
      <p:sp>
        <p:nvSpPr>
          <p:cNvPr id="3" name="Content Placeholder 2">
            <a:extLst>
              <a:ext uri="{FF2B5EF4-FFF2-40B4-BE49-F238E27FC236}">
                <a16:creationId xmlns:a16="http://schemas.microsoft.com/office/drawing/2014/main" id="{C326C926-384E-40B3-BF79-4CEF7EB97E67}"/>
              </a:ext>
            </a:extLst>
          </p:cNvPr>
          <p:cNvSpPr>
            <a:spLocks noGrp="1"/>
          </p:cNvSpPr>
          <p:nvPr>
            <p:ph idx="1"/>
          </p:nvPr>
        </p:nvSpPr>
        <p:spPr/>
        <p:txBody>
          <a:bodyPr/>
          <a:lstStyle/>
          <a:p>
            <a:r>
              <a:rPr lang="en-US" dirty="0"/>
              <a:t>Please continue on in this series to reimbursements Part II</a:t>
            </a:r>
          </a:p>
        </p:txBody>
      </p:sp>
    </p:spTree>
    <p:extLst>
      <p:ext uri="{BB962C8B-B14F-4D97-AF65-F5344CB8AC3E}">
        <p14:creationId xmlns:p14="http://schemas.microsoft.com/office/powerpoint/2010/main" val="226195519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1726</TotalTime>
  <Words>2811</Words>
  <Application>Microsoft Office PowerPoint</Application>
  <PresentationFormat>Widescreen</PresentationFormat>
  <Paragraphs>122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Introduction to Reimbursements  Part I</vt:lpstr>
      <vt:lpstr>Types of Reimbursements</vt:lpstr>
      <vt:lpstr>Review of IRS Accountable Plan</vt:lpstr>
      <vt:lpstr>What Can I Claim as Reimbursed Expense?</vt:lpstr>
      <vt:lpstr>Reimbursed Expenses – Cont.</vt:lpstr>
      <vt:lpstr>What is an Honorarium?</vt:lpstr>
      <vt:lpstr>Requisitions “aka” Check Requests</vt:lpstr>
      <vt:lpstr>Next:  Reimbursements Part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Reimbursements</dc:title>
  <dc:creator>Rebecca Waldie</dc:creator>
  <cp:lastModifiedBy>Sheldon Jantz</cp:lastModifiedBy>
  <cp:revision>57</cp:revision>
  <dcterms:created xsi:type="dcterms:W3CDTF">2019-02-18T22:03:47Z</dcterms:created>
  <dcterms:modified xsi:type="dcterms:W3CDTF">2019-05-22T16:23:26Z</dcterms:modified>
</cp:coreProperties>
</file>