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41" r:id="rId2"/>
    <p:sldId id="343" r:id="rId3"/>
    <p:sldId id="274" r:id="rId4"/>
    <p:sldId id="260" r:id="rId5"/>
    <p:sldId id="324" r:id="rId6"/>
    <p:sldId id="344" r:id="rId7"/>
    <p:sldId id="345" r:id="rId8"/>
    <p:sldId id="352" r:id="rId9"/>
    <p:sldId id="347" r:id="rId10"/>
    <p:sldId id="350" r:id="rId11"/>
    <p:sldId id="348" r:id="rId12"/>
    <p:sldId id="353" r:id="rId13"/>
    <p:sldId id="35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83A904-FDF0-44AE-802A-4DFB199A5E75}">
          <p14:sldIdLst>
            <p14:sldId id="341"/>
          </p14:sldIdLst>
        </p14:section>
        <p14:section name="Untitled Section" id="{91F5D6C5-DB16-4262-89E0-229396E3348F}">
          <p14:sldIdLst>
            <p14:sldId id="343"/>
            <p14:sldId id="274"/>
            <p14:sldId id="260"/>
            <p14:sldId id="324"/>
            <p14:sldId id="344"/>
            <p14:sldId id="345"/>
            <p14:sldId id="352"/>
            <p14:sldId id="347"/>
            <p14:sldId id="350"/>
            <p14:sldId id="348"/>
            <p14:sldId id="353"/>
            <p14:sldId id="35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9436" autoAdjust="0"/>
  </p:normalViewPr>
  <p:slideViewPr>
    <p:cSldViewPr snapToGrid="0">
      <p:cViewPr varScale="1">
        <p:scale>
          <a:sx n="61" d="100"/>
          <a:sy n="61" d="100"/>
        </p:scale>
        <p:origin x="1152"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8" d="100"/>
          <a:sy n="98" d="100"/>
        </p:scale>
        <p:origin x="354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C71B87-D7A9-4833-BC25-4BBF85F4D775}" type="datetimeFigureOut">
              <a:rPr lang="en-US" smtClean="0"/>
              <a:t>5/22/2019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EE70B-F7C6-48CC-9D73-E2F55F4B5004}" type="slidenum">
              <a:rPr lang="en-US" smtClean="0"/>
              <a:t>‹#›</a:t>
            </a:fld>
            <a:endParaRPr lang="en-US"/>
          </a:p>
        </p:txBody>
      </p:sp>
    </p:spTree>
    <p:extLst>
      <p:ext uri="{BB962C8B-B14F-4D97-AF65-F5344CB8AC3E}">
        <p14:creationId xmlns:p14="http://schemas.microsoft.com/office/powerpoint/2010/main" val="23345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 has two classes of Field Staff employees: hourly (Admin Assistants) and salaried (all other Field Staff). We will discuss the Admin Assistants first since it is easier. Field Admin Assistants are paid twice a month on the 15</a:t>
            </a:r>
            <a:r>
              <a:rPr lang="en-US" baseline="30000" dirty="0"/>
              <a:t>th</a:t>
            </a:r>
            <a:r>
              <a:rPr lang="en-US" dirty="0"/>
              <a:t> and last day of the month. Admin Assistants are paid for the hours worked and reported on their time sheets. They will be provided with a list of the pay period dates. Department of Labor laws state that an hourly employee </a:t>
            </a:r>
            <a:r>
              <a:rPr lang="en-US" u="sng" dirty="0"/>
              <a:t>must</a:t>
            </a:r>
            <a:r>
              <a:rPr lang="en-US" u="none" dirty="0"/>
              <a:t> be paid and equitable wage for the time they work in a reasonable time frame. As a result, hourly employee wages are usually paid from a city account (which they don’t raise funds for) and backed up by another account in case of insufficient funds. </a:t>
            </a:r>
            <a:endParaRPr lang="en-US" dirty="0"/>
          </a:p>
          <a:p>
            <a:endParaRPr lang="en-US" dirty="0"/>
          </a:p>
          <a:p>
            <a:r>
              <a:rPr lang="en-US" dirty="0"/>
              <a:t>All other Field Staff are paid on the 15</a:t>
            </a:r>
            <a:r>
              <a:rPr lang="en-US" baseline="30000" dirty="0"/>
              <a:t>th</a:t>
            </a:r>
            <a:r>
              <a:rPr lang="en-US" dirty="0"/>
              <a:t> of the month. If the pay date falls on a weekend or holiday, ISI will pay wages on the first business day prior to the pay date. Salaried staff are paid on the 15</a:t>
            </a:r>
            <a:r>
              <a:rPr lang="en-US" baseline="30000" dirty="0"/>
              <a:t>th</a:t>
            </a:r>
            <a:r>
              <a:rPr lang="en-US" dirty="0"/>
              <a:t> for the period starting the 1</a:t>
            </a:r>
            <a:r>
              <a:rPr lang="en-US" baseline="30000" dirty="0"/>
              <a:t>st</a:t>
            </a:r>
            <a:r>
              <a:rPr lang="en-US" dirty="0"/>
              <a:t> of that month and going through the end of that month. Therefore, we pay you for the two weeks you have worked and with the expectation that you will work the remainder of the month. Because you are salaried, we do not have to pay a set amount if the funds are not available in the ministry account. As a result, your payroll is more difficult to calculate. </a:t>
            </a:r>
          </a:p>
          <a:p>
            <a:endParaRPr lang="en-US" dirty="0"/>
          </a:p>
          <a:p>
            <a:r>
              <a:rPr lang="en-US" dirty="0"/>
              <a:t>You should already be familiar with the process of Partnership Development so we wont discuss that here. However, you will not start receiving a salary from ISI until your PD Coach and the DFD (Director of Field Development) have agreed that your support level is sufficient to support a salary.</a:t>
            </a:r>
          </a:p>
          <a:p>
            <a:endParaRPr lang="en-US" dirty="0"/>
          </a:p>
          <a:p>
            <a:endParaRPr lang="en-US" dirty="0"/>
          </a:p>
        </p:txBody>
      </p:sp>
      <p:sp>
        <p:nvSpPr>
          <p:cNvPr id="4" name="Slide Number Placeholder 3"/>
          <p:cNvSpPr>
            <a:spLocks noGrp="1"/>
          </p:cNvSpPr>
          <p:nvPr>
            <p:ph type="sldNum" sz="quarter" idx="10"/>
          </p:nvPr>
        </p:nvSpPr>
        <p:spPr/>
        <p:txBody>
          <a:bodyPr/>
          <a:lstStyle/>
          <a:p>
            <a:fld id="{993A8766-690C-4501-BE93-1E8FC4C40D59}" type="slidenum">
              <a:rPr lang="en-US" smtClean="0"/>
              <a:pPr/>
              <a:t>2</a:t>
            </a:fld>
            <a:endParaRPr lang="en-US"/>
          </a:p>
        </p:txBody>
      </p:sp>
    </p:spTree>
    <p:extLst>
      <p:ext uri="{BB962C8B-B14F-4D97-AF65-F5344CB8AC3E}">
        <p14:creationId xmlns:p14="http://schemas.microsoft.com/office/powerpoint/2010/main" val="3484482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consistently stated throughout this video that ISI does not allow fund balances to go into the negative. We realize that Field Staff rely on donations in order to have a paycheck and that on occasions life happens and donors end up missing a contribution. In this event, your fund balance may at sometime be insufficient to pay your full salary and ISI will then pay you a Short Pay salary. This simply means that we recognize the shortage and are still paying you as much as we can. This scenario will be discussed in more detail in a later video. </a:t>
            </a:r>
          </a:p>
          <a:p>
            <a:endParaRPr lang="en-US" dirty="0"/>
          </a:p>
          <a:p>
            <a:r>
              <a:rPr lang="en-US" dirty="0"/>
              <a:t>There are two type of deductions from your paycheck: mandatory and optional. Mandatory deductions include FICA, HSA and FSA contributions, and other insurance premiums. Optional deductions include 403B contributions, Federal taxes and State taxes. You are probably wondering why Federal and State taxes are optional; they are optional because each employee sets the amount of these withholdings based on their W4 elections. </a:t>
            </a:r>
          </a:p>
          <a:p>
            <a:endParaRPr lang="en-US" dirty="0"/>
          </a:p>
          <a:p>
            <a:r>
              <a:rPr lang="en-US" dirty="0"/>
              <a:t>For example: if you elected Single filing with zero dependents on your W4 form and receive a monthly wage (like at ISI) the IRS states that you do not have to send in tax payments unless your wages are greater than $1000.00. As a result the taxes are optional. Likewise, the Social Security Department states that regardless of the wages you earn you are responsible for paying a tax to contribute to Social Security thus making their tax mandatory. </a:t>
            </a:r>
          </a:p>
          <a:p>
            <a:endParaRPr lang="en-US" dirty="0"/>
          </a:p>
          <a:p>
            <a:r>
              <a:rPr lang="en-US" dirty="0"/>
              <a:t>In the event that you should receive a Short Pay salary, you may have deductions from your salary which could be affected. ISI will decrease the optional taxes as best we can to reduce your tax liability and still cover any mandatory deductions from you payroll. On occasions, this has resulted in taxes and deductions getting paid but the employee receive a zero dollar paycheck. </a:t>
            </a:r>
          </a:p>
          <a:p>
            <a:endParaRPr lang="en-US" dirty="0"/>
          </a:p>
          <a:p>
            <a:endParaRPr lang="en-US" dirty="0"/>
          </a:p>
        </p:txBody>
      </p:sp>
      <p:sp>
        <p:nvSpPr>
          <p:cNvPr id="4" name="Slide Number Placeholder 3"/>
          <p:cNvSpPr>
            <a:spLocks noGrp="1"/>
          </p:cNvSpPr>
          <p:nvPr>
            <p:ph type="sldNum" sz="quarter" idx="10"/>
          </p:nvPr>
        </p:nvSpPr>
        <p:spPr/>
        <p:txBody>
          <a:bodyPr/>
          <a:lstStyle/>
          <a:p>
            <a:fld id="{993A8766-690C-4501-BE93-1E8FC4C40D59}" type="slidenum">
              <a:rPr lang="en-US" smtClean="0"/>
              <a:pPr/>
              <a:t>11</a:t>
            </a:fld>
            <a:endParaRPr lang="en-US"/>
          </a:p>
        </p:txBody>
      </p:sp>
    </p:spTree>
    <p:extLst>
      <p:ext uri="{BB962C8B-B14F-4D97-AF65-F5344CB8AC3E}">
        <p14:creationId xmlns:p14="http://schemas.microsoft.com/office/powerpoint/2010/main" val="3694617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a:t>
            </a:r>
          </a:p>
          <a:p>
            <a:endParaRPr lang="en-US" dirty="0"/>
          </a:p>
          <a:p>
            <a:r>
              <a:rPr lang="en-US" dirty="0"/>
              <a:t>You may have a flat federal tax withholding of $500, a 403B contribution of $100, and a dental premium of $50. Due to an unforeseen complication, you fund balance suddenly drops to $600. we will reduce the Federal Tax withholding in order to have sufficient wages to cover your 403B contribution, your dental premium, FICA tax, and still leave you with a little bit of net income to live on.  In this example, we have removed the Federal Tax amount because your total gross wage is below the IRS minimum of $1000. We continue to contribute to the 403B and Dental Premiums so that you do not lose your benefits and continue to make plans for retirement. These two deductions also reduce your taxable income more so there is less of a requirement from the IRS to pay Federal taxes. We continue to withhold the Social Security tax again to plan for retirement. The end result is a reduced paycheck but it is not reduced to zero so you can still have some money to live on. </a:t>
            </a:r>
          </a:p>
          <a:p>
            <a:endParaRPr lang="en-US" dirty="0"/>
          </a:p>
          <a:p>
            <a:r>
              <a:rPr lang="en-US" dirty="0"/>
              <a:t>Gross wage		=	$600.00</a:t>
            </a:r>
          </a:p>
          <a:p>
            <a:r>
              <a:rPr lang="en-US" dirty="0"/>
              <a:t>403B contributions (pre-tax)	=	$100.00</a:t>
            </a:r>
          </a:p>
          <a:p>
            <a:r>
              <a:rPr lang="en-US" dirty="0"/>
              <a:t>Dental premium	=	$  50.00</a:t>
            </a:r>
          </a:p>
          <a:p>
            <a:r>
              <a:rPr lang="en-US" dirty="0"/>
              <a:t>Social Security Tax 	=	$   54.21</a:t>
            </a:r>
          </a:p>
          <a:p>
            <a:r>
              <a:rPr lang="en-US" dirty="0"/>
              <a:t>Net pay		=	$395.79</a:t>
            </a:r>
          </a:p>
        </p:txBody>
      </p:sp>
      <p:sp>
        <p:nvSpPr>
          <p:cNvPr id="4" name="Slide Number Placeholder 3"/>
          <p:cNvSpPr>
            <a:spLocks noGrp="1"/>
          </p:cNvSpPr>
          <p:nvPr>
            <p:ph type="sldNum" sz="quarter" idx="10"/>
          </p:nvPr>
        </p:nvSpPr>
        <p:spPr/>
        <p:txBody>
          <a:bodyPr/>
          <a:lstStyle/>
          <a:p>
            <a:fld id="{993A8766-690C-4501-BE93-1E8FC4C40D59}" type="slidenum">
              <a:rPr lang="en-US" smtClean="0"/>
              <a:pPr/>
              <a:t>12</a:t>
            </a:fld>
            <a:endParaRPr lang="en-US"/>
          </a:p>
        </p:txBody>
      </p:sp>
    </p:spTree>
    <p:extLst>
      <p:ext uri="{BB962C8B-B14F-4D97-AF65-F5344CB8AC3E}">
        <p14:creationId xmlns:p14="http://schemas.microsoft.com/office/powerpoint/2010/main" val="3537989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final thing to mention with regard </a:t>
            </a:r>
            <a:r>
              <a:rPr lang="en-US"/>
              <a:t>to calculating </a:t>
            </a:r>
            <a:r>
              <a:rPr lang="en-US" dirty="0"/>
              <a:t>payroll is the minister’s wages. As a minister, you are allowed to elect a housing allowance (discussed in depth in the budget video) which is tax exempt from Federal and State taxes. A ministers wages are calculated just like the non-ministers wages except we do not adjust the fund balance for the FICA tax and we must look at the taxable wages vs the deductions. Pre-tax deductions such as health premiums and 403B contributions </a:t>
            </a:r>
            <a:r>
              <a:rPr lang="en-US" u="sng" dirty="0"/>
              <a:t>must</a:t>
            </a:r>
            <a:r>
              <a:rPr lang="en-US" u="none" dirty="0"/>
              <a:t> have taxable income in your wages in order to have them pre-taxed. Therefore, if your taxable income is not sufficient to cover these deductions, we will reduce your housing allowance and increase your taxable income proportionately in order to allow you to continue to participate the benefit. The calculation is the same as the low fund balance.</a:t>
            </a:r>
            <a:endParaRPr lang="en-US" dirty="0"/>
          </a:p>
          <a:p>
            <a:endParaRPr lang="en-US" dirty="0"/>
          </a:p>
        </p:txBody>
      </p:sp>
      <p:sp>
        <p:nvSpPr>
          <p:cNvPr id="4" name="Slide Number Placeholder 3"/>
          <p:cNvSpPr>
            <a:spLocks noGrp="1"/>
          </p:cNvSpPr>
          <p:nvPr>
            <p:ph type="sldNum" sz="quarter" idx="10"/>
          </p:nvPr>
        </p:nvSpPr>
        <p:spPr/>
        <p:txBody>
          <a:bodyPr/>
          <a:lstStyle/>
          <a:p>
            <a:fld id="{993A8766-690C-4501-BE93-1E8FC4C40D59}" type="slidenum">
              <a:rPr lang="en-US" smtClean="0"/>
              <a:pPr/>
              <a:t>13</a:t>
            </a:fld>
            <a:endParaRPr lang="en-US"/>
          </a:p>
        </p:txBody>
      </p:sp>
    </p:spTree>
    <p:extLst>
      <p:ext uri="{BB962C8B-B14F-4D97-AF65-F5344CB8AC3E}">
        <p14:creationId xmlns:p14="http://schemas.microsoft.com/office/powerpoint/2010/main" val="219781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Field Staff have been released to salary, there are two types of salary: Partial Salary and Full Pay. Partial salary is usually the first type of pay that Field Staff receive. That is when there are donations coming in which allows for a minimum of a $500 salary plus medical premiums and any expense reimbursement. Most staff are able to start receiving a partial salary of $500 within three to four months after attending the PD training. Staff who are benefits eligible are required to be on ISI’s medical insurance plan as soon as they are released to any type of pay; therefore it is necessary to consider the financial impact of the insurance plan they choose when determining the exact support level Field Staff achieve before being released to partial salary. The DFD has additional information and training with regard to what the requirements and support levels are. </a:t>
            </a:r>
          </a:p>
          <a:p>
            <a:endParaRPr lang="en-US" dirty="0"/>
          </a:p>
          <a:p>
            <a:r>
              <a:rPr lang="en-US" dirty="0"/>
              <a:t>As Field Staff continue to raise support and their support level increases the PD Coach and DFD will monitor and inform the Finance department of increases in the partial salary amounts until they are release to full pay. Full Pay simply means that your ministry account can sustain your full budgeted salary without major fluctuations, it does not mean that you are at 100% support. </a:t>
            </a:r>
          </a:p>
        </p:txBody>
      </p:sp>
      <p:sp>
        <p:nvSpPr>
          <p:cNvPr id="4" name="Slide Number Placeholder 3"/>
          <p:cNvSpPr>
            <a:spLocks noGrp="1"/>
          </p:cNvSpPr>
          <p:nvPr>
            <p:ph type="sldNum" sz="quarter" idx="10"/>
          </p:nvPr>
        </p:nvSpPr>
        <p:spPr/>
        <p:txBody>
          <a:bodyPr/>
          <a:lstStyle/>
          <a:p>
            <a:fld id="{993A8766-690C-4501-BE93-1E8FC4C40D59}" type="slidenum">
              <a:rPr lang="en-US" smtClean="0"/>
              <a:pPr/>
              <a:t>3</a:t>
            </a:fld>
            <a:endParaRPr lang="en-US"/>
          </a:p>
        </p:txBody>
      </p:sp>
    </p:spTree>
    <p:extLst>
      <p:ext uri="{BB962C8B-B14F-4D97-AF65-F5344CB8AC3E}">
        <p14:creationId xmlns:p14="http://schemas.microsoft.com/office/powerpoint/2010/main" val="496617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employees of ISI  receive their payroll by direct deposit. Therefore, part of the hiring process is to fill out a Direct Deposit form with your bank information. After the initial set up of your employee file in the payroll system, employees may update their direct deposit information at anytime by logging into the payroll system and making the change themselves. If they choose, they may also send in a new direct deposit form and the Finance Department will update the information for them. </a:t>
            </a:r>
          </a:p>
          <a:p>
            <a:endParaRPr lang="en-US" dirty="0"/>
          </a:p>
          <a:p>
            <a:r>
              <a:rPr lang="en-US" dirty="0"/>
              <a:t>ISI uses a third party payroll system. All employees receive an email on how to setup their credentials in the system for logging in. Each employee is allowed to chose their own password and user ID; it is crucial to make sure you have a system in place to remember these as the Home Office cannot re-create them. ISI does not send out pay stubs. You may access your paystubs and W2 information at anytime you need. There online platform is also compatible with your phone for your </a:t>
            </a:r>
            <a:r>
              <a:rPr lang="en-US" dirty="0" err="1"/>
              <a:t>conveneince</a:t>
            </a:r>
            <a:r>
              <a:rPr lang="en-US" dirty="0"/>
              <a:t>.</a:t>
            </a:r>
          </a:p>
        </p:txBody>
      </p:sp>
      <p:sp>
        <p:nvSpPr>
          <p:cNvPr id="4" name="Slide Number Placeholder 3"/>
          <p:cNvSpPr>
            <a:spLocks noGrp="1"/>
          </p:cNvSpPr>
          <p:nvPr>
            <p:ph type="sldNum" sz="quarter" idx="10"/>
          </p:nvPr>
        </p:nvSpPr>
        <p:spPr/>
        <p:txBody>
          <a:bodyPr/>
          <a:lstStyle/>
          <a:p>
            <a:fld id="{993A8766-690C-4501-BE93-1E8FC4C40D59}" type="slidenum">
              <a:rPr lang="en-US" smtClean="0"/>
              <a:pPr/>
              <a:t>4</a:t>
            </a:fld>
            <a:endParaRPr lang="en-US"/>
          </a:p>
        </p:txBody>
      </p:sp>
    </p:spTree>
    <p:extLst>
      <p:ext uri="{BB962C8B-B14F-4D97-AF65-F5344CB8AC3E}">
        <p14:creationId xmlns:p14="http://schemas.microsoft.com/office/powerpoint/2010/main" val="2895175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basic formula for calculating payroll is very simple. Employees get paid the lesser of their ministry account fund balance or their budgeted salary. </a:t>
            </a:r>
          </a:p>
          <a:p>
            <a:endParaRPr lang="en-US" sz="1400" dirty="0"/>
          </a:p>
          <a:p>
            <a:r>
              <a:rPr lang="en-US" sz="1400" dirty="0"/>
              <a:t>Example 1:</a:t>
            </a:r>
          </a:p>
          <a:p>
            <a:r>
              <a:rPr lang="en-US" sz="1400" dirty="0"/>
              <a:t>The fund balance is $1500. Your budgeted salary is $1000. Your salary before deductions is $1000.</a:t>
            </a:r>
          </a:p>
          <a:p>
            <a:endParaRPr lang="en-US" sz="1400" dirty="0"/>
          </a:p>
          <a:p>
            <a:r>
              <a:rPr lang="en-US" sz="1400" dirty="0"/>
              <a:t>Example2: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fund balance is $1500. Your budgeted salary is $2000. Your salary before deductions is $1500.</a:t>
            </a:r>
          </a:p>
          <a:p>
            <a:endParaRPr lang="en-US" sz="1400" dirty="0"/>
          </a:p>
          <a:p>
            <a:r>
              <a:rPr lang="en-US" sz="1400" dirty="0"/>
              <a:t>It then becomes more complicated depending on a variety of other conditions such as Partial Salary vs. Full Pay; minister status; and pre-tax deductions.</a:t>
            </a:r>
          </a:p>
        </p:txBody>
      </p:sp>
      <p:sp>
        <p:nvSpPr>
          <p:cNvPr id="4" name="Slide Number Placeholder 3"/>
          <p:cNvSpPr>
            <a:spLocks noGrp="1"/>
          </p:cNvSpPr>
          <p:nvPr>
            <p:ph type="sldNum" sz="quarter" idx="10"/>
          </p:nvPr>
        </p:nvSpPr>
        <p:spPr/>
        <p:txBody>
          <a:bodyPr/>
          <a:lstStyle/>
          <a:p>
            <a:fld id="{993A8766-690C-4501-BE93-1E8FC4C40D59}" type="slidenum">
              <a:rPr lang="en-US" smtClean="0"/>
              <a:pPr/>
              <a:t>5</a:t>
            </a:fld>
            <a:endParaRPr lang="en-US"/>
          </a:p>
        </p:txBody>
      </p:sp>
    </p:spTree>
    <p:extLst>
      <p:ext uri="{BB962C8B-B14F-4D97-AF65-F5344CB8AC3E}">
        <p14:creationId xmlns:p14="http://schemas.microsoft.com/office/powerpoint/2010/main" val="3792467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CE7AA8-243E-495A-931B-A44EC141D239}" type="slidenum">
              <a:rPr lang="en-US" smtClean="0"/>
              <a:t>6</a:t>
            </a:fld>
            <a:endParaRPr lang="en-US"/>
          </a:p>
        </p:txBody>
      </p:sp>
    </p:spTree>
    <p:extLst>
      <p:ext uri="{BB962C8B-B14F-4D97-AF65-F5344CB8AC3E}">
        <p14:creationId xmlns:p14="http://schemas.microsoft.com/office/powerpoint/2010/main" val="3859744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basic formula for calculating payroll is very simple. Employees get paid the lesser of their ministry account fund balance or their budgeted salary. </a:t>
            </a:r>
          </a:p>
          <a:p>
            <a:endParaRPr lang="en-US" sz="1400" dirty="0"/>
          </a:p>
          <a:p>
            <a:r>
              <a:rPr lang="en-US" sz="1400" dirty="0"/>
              <a:t>Example 1:</a:t>
            </a:r>
          </a:p>
          <a:p>
            <a:r>
              <a:rPr lang="en-US" sz="1400" dirty="0"/>
              <a:t>The fund balance is $1500. Your budgeted salary is $1000. Your salary before taxes is $1000.</a:t>
            </a:r>
          </a:p>
          <a:p>
            <a:endParaRPr lang="en-US" sz="1400" dirty="0"/>
          </a:p>
          <a:p>
            <a:r>
              <a:rPr lang="en-US" sz="1400" dirty="0"/>
              <a:t>Example2: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fund balance is $1500. Your budgeted salary is $2000. Your salary before taxes is $1500.</a:t>
            </a:r>
          </a:p>
          <a:p>
            <a:endParaRPr lang="en-US" sz="1400" dirty="0"/>
          </a:p>
          <a:p>
            <a:r>
              <a:rPr lang="en-US" sz="1400" dirty="0"/>
              <a:t>It then becomes more complicated depending on a variety of other conditions such as Partial Salary vs. Full Pay; minister status; and pre-tax deductions.</a:t>
            </a:r>
          </a:p>
        </p:txBody>
      </p:sp>
      <p:sp>
        <p:nvSpPr>
          <p:cNvPr id="4" name="Slide Number Placeholder 3"/>
          <p:cNvSpPr>
            <a:spLocks noGrp="1"/>
          </p:cNvSpPr>
          <p:nvPr>
            <p:ph type="sldNum" sz="quarter" idx="10"/>
          </p:nvPr>
        </p:nvSpPr>
        <p:spPr/>
        <p:txBody>
          <a:bodyPr/>
          <a:lstStyle/>
          <a:p>
            <a:fld id="{993A8766-690C-4501-BE93-1E8FC4C40D59}" type="slidenum">
              <a:rPr lang="en-US" smtClean="0"/>
              <a:pPr/>
              <a:t>7</a:t>
            </a:fld>
            <a:endParaRPr lang="en-US"/>
          </a:p>
        </p:txBody>
      </p:sp>
    </p:spTree>
    <p:extLst>
      <p:ext uri="{BB962C8B-B14F-4D97-AF65-F5344CB8AC3E}">
        <p14:creationId xmlns:p14="http://schemas.microsoft.com/office/powerpoint/2010/main" val="3792467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determine if an employee is a minister. Ministers are subject to SECA which we will explain in more detail in a separate video. Non-ministers are subject to FICA. Both of these are typically called Social Security Tax by most people. The non-minister who is subject to FICA has ½ of the tax taken out of their paycheck; this is called the Employee Portion. ½ of the tax is paid by the employer; this is called the Employer Portion. However, since ISI is a non-profit company and does not have a steady self-reliant fund source the employer’s portion of FICA it taken out of your ministry account. Please remember that under deputized fund raising rules, while you work hard to raise the funds, the IRS views those funds as the Employers money. Therefore, before we can determine your fund balance for payroll purposes, we need to reduce the fund balance by a percentage to account for the FICA Employers portion. This is done so that when we pay your salary and match the social security tax your fund balance does not go negative.  The formula for that is:</a:t>
            </a:r>
          </a:p>
          <a:p>
            <a:r>
              <a:rPr lang="en-US" dirty="0"/>
              <a:t>		</a:t>
            </a:r>
          </a:p>
          <a:p>
            <a:r>
              <a:rPr lang="en-US" dirty="0"/>
              <a:t>			 Fund Balance – (Fund Balance x 0.0765) =  Fund Balance available for payroll</a:t>
            </a:r>
          </a:p>
          <a:p>
            <a:endParaRPr lang="en-US" dirty="0"/>
          </a:p>
          <a:p>
            <a:r>
              <a:rPr lang="en-US" dirty="0"/>
              <a:t>Example:</a:t>
            </a:r>
          </a:p>
          <a:p>
            <a:endParaRPr lang="en-US" dirty="0"/>
          </a:p>
          <a:p>
            <a:r>
              <a:rPr lang="en-US" dirty="0"/>
              <a:t>Fund balance = 3000.00	</a:t>
            </a:r>
          </a:p>
          <a:p>
            <a:r>
              <a:rPr lang="en-US" dirty="0"/>
              <a:t>Multiply by 0.0765</a:t>
            </a:r>
          </a:p>
          <a:p>
            <a:r>
              <a:rPr lang="en-US" dirty="0"/>
              <a:t>Employer FICA portion = 22.92</a:t>
            </a:r>
          </a:p>
          <a:p>
            <a:endParaRPr lang="en-US" dirty="0"/>
          </a:p>
          <a:p>
            <a:r>
              <a:rPr lang="en-US" dirty="0"/>
              <a:t>Subtract Employer portion 		=       22.92</a:t>
            </a:r>
          </a:p>
          <a:p>
            <a:r>
              <a:rPr lang="en-US" dirty="0"/>
              <a:t>From the Fund Balance 		=   3000.00</a:t>
            </a:r>
          </a:p>
          <a:p>
            <a:r>
              <a:rPr lang="en-US" dirty="0"/>
              <a:t>Fund balance available for Payroll (FICA)	=    2977.05</a:t>
            </a:r>
          </a:p>
          <a:p>
            <a:endParaRPr lang="en-US" dirty="0"/>
          </a:p>
          <a:p>
            <a:r>
              <a:rPr lang="en-US" dirty="0"/>
              <a:t>Then we apply the calculation of the Basic formula to determine how much you are paid. </a:t>
            </a:r>
          </a:p>
        </p:txBody>
      </p:sp>
      <p:sp>
        <p:nvSpPr>
          <p:cNvPr id="4" name="Slide Number Placeholder 3"/>
          <p:cNvSpPr>
            <a:spLocks noGrp="1"/>
          </p:cNvSpPr>
          <p:nvPr>
            <p:ph type="sldNum" sz="quarter" idx="10"/>
          </p:nvPr>
        </p:nvSpPr>
        <p:spPr/>
        <p:txBody>
          <a:bodyPr/>
          <a:lstStyle/>
          <a:p>
            <a:fld id="{993A8766-690C-4501-BE93-1E8FC4C40D59}" type="slidenum">
              <a:rPr lang="en-US" smtClean="0"/>
              <a:pPr/>
              <a:t>8</a:t>
            </a:fld>
            <a:endParaRPr lang="en-US"/>
          </a:p>
        </p:txBody>
      </p:sp>
    </p:spTree>
    <p:extLst>
      <p:ext uri="{BB962C8B-B14F-4D97-AF65-F5344CB8AC3E}">
        <p14:creationId xmlns:p14="http://schemas.microsoft.com/office/powerpoint/2010/main" val="4281304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have employees who are married and both are employees of ISI, the payroll calculation is even more complicated. Before we do the calculations which we have already gone over, we first have to determine what amount of the fund balance belongs to which spouse. This calculation is ONLY done for the purpose of payroll, otherwise you share the full amount in the ministry account.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look at the budgeted salary for each employee, the total combined salary of both employees and calculate the percentage of total salary allocated to each employee. Then we split the fund balance by this percentage and apply the previous calculations the same as for an individual employee.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married couple have a fund balance of $2500.00. Spouse A has a budgeted salary of $2000.00. Spouse B has a budgeted salary of $1000.00. Their combined salary is $3000.00. We divide each spouse’s budgeted salary by the combined salary. In this example Spouse A has 66% of the combined salary and spouse B has 33% of the combined salary. Then we apply the percentage to the fund balance to determine that spouse A is allocated $1650.00 for payroll and spouse B is allocated $850.00 for payroll.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this calculation has been determined we can now apply the FICA adjustment formula to each spouses portion of the fund balance. Then we apply the basic payroll formula to determine what amount each spouse will receive for payroll.</a:t>
            </a:r>
          </a:p>
          <a:p>
            <a:endParaRPr lang="en-US" dirty="0"/>
          </a:p>
        </p:txBody>
      </p:sp>
      <p:sp>
        <p:nvSpPr>
          <p:cNvPr id="4" name="Slide Number Placeholder 3"/>
          <p:cNvSpPr>
            <a:spLocks noGrp="1"/>
          </p:cNvSpPr>
          <p:nvPr>
            <p:ph type="sldNum" sz="quarter" idx="10"/>
          </p:nvPr>
        </p:nvSpPr>
        <p:spPr/>
        <p:txBody>
          <a:bodyPr/>
          <a:lstStyle/>
          <a:p>
            <a:fld id="{993A8766-690C-4501-BE93-1E8FC4C40D59}" type="slidenum">
              <a:rPr lang="en-US" smtClean="0"/>
              <a:pPr/>
              <a:t>9</a:t>
            </a:fld>
            <a:endParaRPr lang="en-US"/>
          </a:p>
        </p:txBody>
      </p:sp>
    </p:spTree>
    <p:extLst>
      <p:ext uri="{BB962C8B-B14F-4D97-AF65-F5344CB8AC3E}">
        <p14:creationId xmlns:p14="http://schemas.microsoft.com/office/powerpoint/2010/main" val="67268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Another adjustment we need to consider is if an employee is participating in the ISI retirement plan. ISI has a 403B retirement plan in place which allows for employee contributions as well as employer contributions. Much like the example on the Employers FICA tax portion, the 403B match is also deducted from your ministry account. Therefore we will need to make an adjustment to the fund balance if you are participating in the matching plan. We will discuss the 403B plan in more details at a later date. </a:t>
            </a:r>
          </a:p>
          <a:p>
            <a:endParaRPr lang="en-US" dirty="0"/>
          </a:p>
          <a:p>
            <a:r>
              <a:rPr lang="en-US" dirty="0"/>
              <a:t>In order to make an adjustment, we first need to know if the employee is participating in the 403B plan and has opted to participate in the matching plan. Field staff may opt to match their contributions up to 5% of the gross payroll. </a:t>
            </a:r>
          </a:p>
          <a:p>
            <a:endParaRPr lang="en-US" dirty="0"/>
          </a:p>
          <a:p>
            <a:r>
              <a:rPr lang="en-US" dirty="0"/>
              <a:t>Example:</a:t>
            </a:r>
          </a:p>
          <a:p>
            <a:endParaRPr lang="en-US" dirty="0"/>
          </a:p>
          <a:p>
            <a:r>
              <a:rPr lang="en-US" dirty="0"/>
              <a:t>Employee’s budgeted salary is $3000.00. They have elected to participate in the full match of 5%. Their fund balance is $3200.00 after calculating the married spouse formula and the FICA tax formula. </a:t>
            </a:r>
          </a:p>
          <a:p>
            <a:endParaRPr lang="en-US" dirty="0"/>
          </a:p>
          <a:p>
            <a:endParaRPr lang="en-US" dirty="0"/>
          </a:p>
          <a:p>
            <a:r>
              <a:rPr lang="en-US" dirty="0"/>
              <a:t>First we multiply the budgeted salary by the match percent and then deduct it from the fund balance to determine the fund balance available for payroll.</a:t>
            </a:r>
          </a:p>
          <a:p>
            <a:endParaRPr lang="en-US" dirty="0"/>
          </a:p>
          <a:p>
            <a:r>
              <a:rPr lang="en-US" dirty="0"/>
              <a:t>$3000.00 times 5% equals $150.00. </a:t>
            </a:r>
          </a:p>
          <a:p>
            <a:endParaRPr lang="en-US" dirty="0"/>
          </a:p>
          <a:p>
            <a:r>
              <a:rPr lang="en-US" dirty="0"/>
              <a:t>$3200.00 minus $150.00 equals a fund balance available for payroll of $3050.00. Then we apply the basic formula.</a:t>
            </a:r>
          </a:p>
          <a:p>
            <a:endParaRPr lang="en-US" dirty="0"/>
          </a:p>
        </p:txBody>
      </p:sp>
      <p:sp>
        <p:nvSpPr>
          <p:cNvPr id="4" name="Slide Number Placeholder 3"/>
          <p:cNvSpPr>
            <a:spLocks noGrp="1"/>
          </p:cNvSpPr>
          <p:nvPr>
            <p:ph type="sldNum" sz="quarter" idx="10"/>
          </p:nvPr>
        </p:nvSpPr>
        <p:spPr/>
        <p:txBody>
          <a:bodyPr/>
          <a:lstStyle/>
          <a:p>
            <a:fld id="{993A8766-690C-4501-BE93-1E8FC4C40D59}" type="slidenum">
              <a:rPr lang="en-US" smtClean="0"/>
              <a:pPr/>
              <a:t>10</a:t>
            </a:fld>
            <a:endParaRPr lang="en-US"/>
          </a:p>
        </p:txBody>
      </p:sp>
    </p:spTree>
    <p:extLst>
      <p:ext uri="{BB962C8B-B14F-4D97-AF65-F5344CB8AC3E}">
        <p14:creationId xmlns:p14="http://schemas.microsoft.com/office/powerpoint/2010/main" val="1116123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8B8F95-1A1F-4FA2-BE3F-303B17C1ACA9}" type="datetimeFigureOut">
              <a:rPr lang="en-US" smtClean="0"/>
              <a:t>5/22/2019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FF2D81F-4E15-462F-BB50-7E1A90CDD0A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180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B8F95-1A1F-4FA2-BE3F-303B17C1ACA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2D81F-4E15-462F-BB50-7E1A90CDD0A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966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B8F95-1A1F-4FA2-BE3F-303B17C1ACA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2D81F-4E15-462F-BB50-7E1A90CDD0A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580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B8F95-1A1F-4FA2-BE3F-303B17C1ACA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2D81F-4E15-462F-BB50-7E1A90CDD0A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404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8B8F95-1A1F-4FA2-BE3F-303B17C1ACA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2D81F-4E15-462F-BB50-7E1A90CDD0A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574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8B8F95-1A1F-4FA2-BE3F-303B17C1ACA9}"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2D81F-4E15-462F-BB50-7E1A90CDD0A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361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8B8F95-1A1F-4FA2-BE3F-303B17C1ACA9}"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F2D81F-4E15-462F-BB50-7E1A90CDD0A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800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8B8F95-1A1F-4FA2-BE3F-303B17C1ACA9}"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F2D81F-4E15-462F-BB50-7E1A90CDD0A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047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B8F95-1A1F-4FA2-BE3F-303B17C1ACA9}"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F2D81F-4E15-462F-BB50-7E1A90CDD0A4}" type="slidenum">
              <a:rPr lang="en-US" smtClean="0"/>
              <a:t>‹#›</a:t>
            </a:fld>
            <a:endParaRPr lang="en-US"/>
          </a:p>
        </p:txBody>
      </p:sp>
    </p:spTree>
    <p:extLst>
      <p:ext uri="{BB962C8B-B14F-4D97-AF65-F5344CB8AC3E}">
        <p14:creationId xmlns:p14="http://schemas.microsoft.com/office/powerpoint/2010/main" val="103218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8B8F95-1A1F-4FA2-BE3F-303B17C1ACA9}"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F2D81F-4E15-462F-BB50-7E1A90CDD0A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0051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48B8F95-1A1F-4FA2-BE3F-303B17C1ACA9}" type="datetimeFigureOut">
              <a:rPr lang="en-US" smtClean="0"/>
              <a:t>5/22/2019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FF2D81F-4E15-462F-BB50-7E1A90CDD0A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17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48B8F95-1A1F-4FA2-BE3F-303B17C1ACA9}" type="datetimeFigureOut">
              <a:rPr lang="en-US" smtClean="0"/>
              <a:t>5/22/2019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FF2D81F-4E15-462F-BB50-7E1A90CDD0A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578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BFCA-59BF-4A7D-85C4-B0317D8ED2B4}"/>
              </a:ext>
            </a:extLst>
          </p:cNvPr>
          <p:cNvSpPr>
            <a:spLocks noGrp="1"/>
          </p:cNvSpPr>
          <p:nvPr>
            <p:ph type="title"/>
          </p:nvPr>
        </p:nvSpPr>
        <p:spPr/>
        <p:txBody>
          <a:bodyPr/>
          <a:lstStyle/>
          <a:p>
            <a:pPr algn="ctr"/>
            <a:r>
              <a:rPr lang="en-US" dirty="0"/>
              <a:t>Payroll for ISI Employees</a:t>
            </a:r>
          </a:p>
        </p:txBody>
      </p:sp>
    </p:spTree>
    <p:extLst>
      <p:ext uri="{BB962C8B-B14F-4D97-AF65-F5344CB8AC3E}">
        <p14:creationId xmlns:p14="http://schemas.microsoft.com/office/powerpoint/2010/main" val="35666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301240" y="1112520"/>
            <a:ext cx="7315200" cy="4419600"/>
          </a:xfrm>
        </p:spPr>
        <p:txBody>
          <a:bodyPr>
            <a:normAutofit fontScale="77500" lnSpcReduction="20000"/>
          </a:bodyPr>
          <a:lstStyle/>
          <a:p>
            <a:pPr marL="0" indent="0">
              <a:buNone/>
            </a:pPr>
            <a:r>
              <a:rPr lang="en-US" sz="2900" b="1" dirty="0">
                <a:latin typeface="Arial" pitchFamily="34" charset="0"/>
                <a:cs typeface="Arial" pitchFamily="34" charset="0"/>
              </a:rPr>
              <a:t>Adjustment for Retirement Planning</a:t>
            </a:r>
          </a:p>
          <a:p>
            <a:pPr marL="0" indent="0">
              <a:buNone/>
            </a:pPr>
            <a:endParaRPr lang="en-US" sz="2900" b="1" dirty="0">
              <a:latin typeface="Arial" pitchFamily="34" charset="0"/>
              <a:cs typeface="Arial" pitchFamily="34" charset="0"/>
            </a:endParaRPr>
          </a:p>
          <a:p>
            <a:pPr marL="0" indent="0">
              <a:buNone/>
            </a:pPr>
            <a:r>
              <a:rPr lang="en-US" sz="2900" b="1" dirty="0">
                <a:latin typeface="Arial" pitchFamily="34" charset="0"/>
                <a:cs typeface="Arial" pitchFamily="34" charset="0"/>
              </a:rPr>
              <a:t>We adjust the calculation of your fund balance available for payroll to account for the match portion of 403B</a:t>
            </a:r>
          </a:p>
          <a:p>
            <a:pPr marL="0" indent="0">
              <a:buNone/>
            </a:pPr>
            <a:r>
              <a:rPr lang="en-US" sz="2900" b="1" dirty="0">
                <a:latin typeface="Arial" pitchFamily="34" charset="0"/>
                <a:cs typeface="Arial" pitchFamily="34" charset="0"/>
              </a:rPr>
              <a:t>Example:</a:t>
            </a:r>
          </a:p>
          <a:p>
            <a:r>
              <a:rPr lang="en-US" sz="2900" b="1" dirty="0">
                <a:latin typeface="Arial" pitchFamily="34" charset="0"/>
                <a:cs typeface="Arial" pitchFamily="34" charset="0"/>
              </a:rPr>
              <a:t>Fund Balance $3200</a:t>
            </a:r>
          </a:p>
          <a:p>
            <a:r>
              <a:rPr lang="en-US" sz="2900" b="1" dirty="0">
                <a:latin typeface="Arial" pitchFamily="34" charset="0"/>
                <a:cs typeface="Arial" pitchFamily="34" charset="0"/>
              </a:rPr>
              <a:t>Budgeted salary is $3000</a:t>
            </a:r>
          </a:p>
          <a:p>
            <a:r>
              <a:rPr lang="en-US" sz="2900" b="1" dirty="0">
                <a:latin typeface="Arial" pitchFamily="34" charset="0"/>
                <a:cs typeface="Arial" pitchFamily="34" charset="0"/>
              </a:rPr>
              <a:t>5% 403B match (3000 x 5% = 150.00 )</a:t>
            </a:r>
          </a:p>
          <a:p>
            <a:r>
              <a:rPr lang="en-US" sz="2900" b="1" dirty="0">
                <a:latin typeface="Arial" pitchFamily="34" charset="0"/>
                <a:cs typeface="Arial" pitchFamily="34" charset="0"/>
              </a:rPr>
              <a:t>Available for payroll $3200 - $150 = $3050</a:t>
            </a:r>
          </a:p>
          <a:p>
            <a:endParaRPr lang="en-US" sz="2900" b="1" dirty="0">
              <a:latin typeface="Arial" pitchFamily="34" charset="0"/>
              <a:cs typeface="Arial" pitchFamily="34" charset="0"/>
            </a:endParaRPr>
          </a:p>
        </p:txBody>
      </p:sp>
    </p:spTree>
    <p:extLst>
      <p:ext uri="{BB962C8B-B14F-4D97-AF65-F5344CB8AC3E}">
        <p14:creationId xmlns:p14="http://schemas.microsoft.com/office/powerpoint/2010/main" val="1420827822"/>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2D4CD5-CBED-42A4-B9F3-774BED25468A}"/>
              </a:ext>
            </a:extLst>
          </p:cNvPr>
          <p:cNvSpPr>
            <a:spLocks noGrp="1"/>
          </p:cNvSpPr>
          <p:nvPr>
            <p:ph type="title"/>
          </p:nvPr>
        </p:nvSpPr>
        <p:spPr/>
        <p:txBody>
          <a:bodyPr/>
          <a:lstStyle/>
          <a:p>
            <a:pPr algn="ctr"/>
            <a:r>
              <a:rPr lang="en-US" dirty="0"/>
              <a:t>Low fund balance	</a:t>
            </a:r>
          </a:p>
        </p:txBody>
      </p:sp>
      <p:sp>
        <p:nvSpPr>
          <p:cNvPr id="7171" name="Rectangle 3"/>
          <p:cNvSpPr>
            <a:spLocks noGrp="1" noChangeArrowheads="1"/>
          </p:cNvSpPr>
          <p:nvPr>
            <p:ph idx="1"/>
          </p:nvPr>
        </p:nvSpPr>
        <p:spPr>
          <a:xfrm>
            <a:off x="2358390" y="2255520"/>
            <a:ext cx="7315200" cy="3797961"/>
          </a:xfrm>
        </p:spPr>
        <p:txBody>
          <a:bodyPr>
            <a:normAutofit fontScale="85000" lnSpcReduction="20000"/>
          </a:bodyPr>
          <a:lstStyle/>
          <a:p>
            <a:r>
              <a:rPr lang="en-US" sz="2900" b="1" dirty="0">
                <a:latin typeface="Arial" pitchFamily="34" charset="0"/>
                <a:cs typeface="Arial" pitchFamily="34" charset="0"/>
              </a:rPr>
              <a:t>ISI does not allow fund balances to go negative.</a:t>
            </a:r>
          </a:p>
          <a:p>
            <a:endParaRPr lang="en-US" sz="2900" b="1" dirty="0">
              <a:latin typeface="Arial" pitchFamily="34" charset="0"/>
              <a:cs typeface="Arial" pitchFamily="34" charset="0"/>
            </a:endParaRPr>
          </a:p>
          <a:p>
            <a:r>
              <a:rPr lang="en-US" sz="2900" b="1" dirty="0">
                <a:latin typeface="Arial" pitchFamily="34" charset="0"/>
                <a:cs typeface="Arial" pitchFamily="34" charset="0"/>
              </a:rPr>
              <a:t>Deductions from Gross Pay</a:t>
            </a:r>
          </a:p>
          <a:p>
            <a:pPr lvl="1"/>
            <a:r>
              <a:rPr lang="en-US" sz="2900" b="1" dirty="0">
                <a:latin typeface="Arial" pitchFamily="34" charset="0"/>
                <a:cs typeface="Arial" pitchFamily="34" charset="0"/>
              </a:rPr>
              <a:t>Mandatory (FICA)</a:t>
            </a:r>
          </a:p>
          <a:p>
            <a:pPr lvl="1"/>
            <a:r>
              <a:rPr lang="en-US" sz="2900" b="1" dirty="0">
                <a:latin typeface="Arial" pitchFamily="34" charset="0"/>
                <a:cs typeface="Arial" pitchFamily="34" charset="0"/>
              </a:rPr>
              <a:t>Mandatory if elected (FSA, HSA, other Pre-Tax Insurance Premiums) </a:t>
            </a:r>
          </a:p>
          <a:p>
            <a:pPr lvl="1"/>
            <a:r>
              <a:rPr lang="en-US" sz="2900" b="1" dirty="0">
                <a:latin typeface="Arial" pitchFamily="34" charset="0"/>
                <a:cs typeface="Arial" pitchFamily="34" charset="0"/>
              </a:rPr>
              <a:t>Optional (403B, Federal and State Taxes)</a:t>
            </a:r>
          </a:p>
          <a:p>
            <a:pPr marL="342900" lvl="1" indent="0">
              <a:buNone/>
            </a:pPr>
            <a:endParaRPr lang="en-US" sz="2600" b="1" dirty="0">
              <a:latin typeface="Arial" pitchFamily="34" charset="0"/>
              <a:cs typeface="Arial" pitchFamily="34" charset="0"/>
            </a:endParaRPr>
          </a:p>
          <a:p>
            <a:pPr marL="0" indent="0">
              <a:buNone/>
            </a:pPr>
            <a:endParaRPr lang="en-US" sz="2900" b="1" dirty="0">
              <a:latin typeface="Arial" pitchFamily="34" charset="0"/>
              <a:cs typeface="Arial" pitchFamily="34" charset="0"/>
            </a:endParaRPr>
          </a:p>
        </p:txBody>
      </p:sp>
    </p:spTree>
    <p:extLst>
      <p:ext uri="{BB962C8B-B14F-4D97-AF65-F5344CB8AC3E}">
        <p14:creationId xmlns:p14="http://schemas.microsoft.com/office/powerpoint/2010/main" val="3745997959"/>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2D4CD5-CBED-42A4-B9F3-774BED25468A}"/>
              </a:ext>
            </a:extLst>
          </p:cNvPr>
          <p:cNvSpPr>
            <a:spLocks noGrp="1"/>
          </p:cNvSpPr>
          <p:nvPr>
            <p:ph type="title"/>
          </p:nvPr>
        </p:nvSpPr>
        <p:spPr/>
        <p:txBody>
          <a:bodyPr/>
          <a:lstStyle/>
          <a:p>
            <a:pPr algn="ctr"/>
            <a:r>
              <a:rPr lang="en-US" dirty="0"/>
              <a:t>Low fund balance Example	</a:t>
            </a:r>
          </a:p>
        </p:txBody>
      </p:sp>
      <p:sp>
        <p:nvSpPr>
          <p:cNvPr id="7171" name="Rectangle 3"/>
          <p:cNvSpPr>
            <a:spLocks noGrp="1" noChangeArrowheads="1"/>
          </p:cNvSpPr>
          <p:nvPr>
            <p:ph idx="1"/>
          </p:nvPr>
        </p:nvSpPr>
        <p:spPr>
          <a:xfrm>
            <a:off x="1969770" y="1853754"/>
            <a:ext cx="9357360" cy="4199727"/>
          </a:xfrm>
        </p:spPr>
        <p:txBody>
          <a:bodyPr>
            <a:normAutofit fontScale="85000" lnSpcReduction="20000"/>
          </a:bodyPr>
          <a:lstStyle/>
          <a:p>
            <a:pPr marL="342900" lvl="1" indent="0">
              <a:buNone/>
            </a:pPr>
            <a:r>
              <a:rPr lang="en-US" sz="2600" b="1" dirty="0">
                <a:latin typeface="Arial" pitchFamily="34" charset="0"/>
                <a:cs typeface="Arial" pitchFamily="34" charset="0"/>
              </a:rPr>
              <a:t>				Normal 		Low Fund Bal </a:t>
            </a:r>
          </a:p>
          <a:p>
            <a:pPr marL="342900" lvl="1" indent="0">
              <a:buNone/>
            </a:pPr>
            <a:r>
              <a:rPr lang="en-US" sz="2600" b="1" dirty="0">
                <a:latin typeface="Arial" pitchFamily="34" charset="0"/>
                <a:cs typeface="Arial" pitchFamily="34" charset="0"/>
              </a:rPr>
              <a:t>Gross wage		$1200.00		$600.00</a:t>
            </a:r>
          </a:p>
          <a:p>
            <a:pPr marL="342900" lvl="1" indent="0">
              <a:buNone/>
            </a:pPr>
            <a:endParaRPr lang="en-US" sz="2600" b="1" dirty="0">
              <a:latin typeface="Arial" pitchFamily="34" charset="0"/>
              <a:cs typeface="Arial" pitchFamily="34" charset="0"/>
            </a:endParaRPr>
          </a:p>
          <a:p>
            <a:pPr marL="342900" lvl="1" indent="0">
              <a:buNone/>
            </a:pPr>
            <a:r>
              <a:rPr lang="en-US" sz="2600" b="1" dirty="0">
                <a:latin typeface="Arial" pitchFamily="34" charset="0"/>
                <a:cs typeface="Arial" pitchFamily="34" charset="0"/>
              </a:rPr>
              <a:t>403B 			$  100.00		$100.00</a:t>
            </a:r>
          </a:p>
          <a:p>
            <a:pPr marL="342900" lvl="1" indent="0">
              <a:buNone/>
            </a:pPr>
            <a:r>
              <a:rPr lang="en-US" sz="2600" b="1" dirty="0">
                <a:latin typeface="Arial" pitchFamily="34" charset="0"/>
                <a:cs typeface="Arial" pitchFamily="34" charset="0"/>
              </a:rPr>
              <a:t>Dental			$    50.00		$  50.00</a:t>
            </a:r>
          </a:p>
          <a:p>
            <a:pPr marL="342900" lvl="1" indent="0">
              <a:buNone/>
            </a:pPr>
            <a:r>
              <a:rPr lang="en-US" sz="2600" b="1" dirty="0">
                <a:latin typeface="Arial" pitchFamily="34" charset="0"/>
                <a:cs typeface="Arial" pitchFamily="34" charset="0"/>
              </a:rPr>
              <a:t>Social Security		$    72.15		$  54.21</a:t>
            </a:r>
          </a:p>
          <a:p>
            <a:pPr marL="342900" lvl="1" indent="0">
              <a:buNone/>
            </a:pPr>
            <a:r>
              <a:rPr lang="en-US" sz="2600" b="1" dirty="0">
                <a:latin typeface="Arial" pitchFamily="34" charset="0"/>
                <a:cs typeface="Arial" pitchFamily="34" charset="0"/>
              </a:rPr>
              <a:t>Federal tax		$   500.00		$     0.00</a:t>
            </a:r>
          </a:p>
          <a:p>
            <a:pPr marL="342900" lvl="1" indent="0">
              <a:buNone/>
            </a:pPr>
            <a:r>
              <a:rPr lang="en-US" sz="2600" b="1" dirty="0">
                <a:latin typeface="Arial" pitchFamily="34" charset="0"/>
                <a:cs typeface="Arial" pitchFamily="34" charset="0"/>
              </a:rPr>
              <a:t>State tax			$	0.00		$     0.00</a:t>
            </a:r>
          </a:p>
          <a:p>
            <a:pPr marL="342900" lvl="1" indent="0">
              <a:buNone/>
            </a:pPr>
            <a:endParaRPr lang="en-US" sz="2600" b="1" dirty="0">
              <a:latin typeface="Arial" pitchFamily="34" charset="0"/>
              <a:cs typeface="Arial" pitchFamily="34" charset="0"/>
            </a:endParaRPr>
          </a:p>
          <a:p>
            <a:pPr marL="342900" lvl="1" indent="0">
              <a:buNone/>
            </a:pPr>
            <a:r>
              <a:rPr lang="en-US" sz="2600" b="1" dirty="0">
                <a:latin typeface="Arial" pitchFamily="34" charset="0"/>
                <a:cs typeface="Arial" pitchFamily="34" charset="0"/>
              </a:rPr>
              <a:t>Net pay			$    477.85		$395.79</a:t>
            </a:r>
            <a:endParaRPr lang="en-US" sz="2900" b="1" dirty="0">
              <a:latin typeface="Arial" pitchFamily="34" charset="0"/>
              <a:cs typeface="Arial" pitchFamily="34" charset="0"/>
            </a:endParaRPr>
          </a:p>
        </p:txBody>
      </p:sp>
    </p:spTree>
    <p:extLst>
      <p:ext uri="{BB962C8B-B14F-4D97-AF65-F5344CB8AC3E}">
        <p14:creationId xmlns:p14="http://schemas.microsoft.com/office/powerpoint/2010/main" val="3633046382"/>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2D4CD5-CBED-42A4-B9F3-774BED25468A}"/>
              </a:ext>
            </a:extLst>
          </p:cNvPr>
          <p:cNvSpPr>
            <a:spLocks noGrp="1"/>
          </p:cNvSpPr>
          <p:nvPr>
            <p:ph type="title"/>
          </p:nvPr>
        </p:nvSpPr>
        <p:spPr/>
        <p:txBody>
          <a:bodyPr/>
          <a:lstStyle/>
          <a:p>
            <a:pPr algn="ctr"/>
            <a:r>
              <a:rPr lang="en-US" dirty="0"/>
              <a:t>Minister Wages	</a:t>
            </a:r>
          </a:p>
        </p:txBody>
      </p:sp>
      <p:sp>
        <p:nvSpPr>
          <p:cNvPr id="7171" name="Rectangle 3"/>
          <p:cNvSpPr>
            <a:spLocks noGrp="1" noChangeArrowheads="1"/>
          </p:cNvSpPr>
          <p:nvPr>
            <p:ph idx="1"/>
          </p:nvPr>
        </p:nvSpPr>
        <p:spPr>
          <a:xfrm>
            <a:off x="1866900" y="2118360"/>
            <a:ext cx="9357360" cy="3619500"/>
          </a:xfrm>
        </p:spPr>
        <p:txBody>
          <a:bodyPr>
            <a:normAutofit/>
          </a:bodyPr>
          <a:lstStyle/>
          <a:p>
            <a:pPr marL="800100" lvl="1" indent="-457200"/>
            <a:r>
              <a:rPr lang="en-US" sz="2900" b="1" dirty="0">
                <a:latin typeface="Arial" pitchFamily="34" charset="0"/>
                <a:cs typeface="Arial" pitchFamily="34" charset="0"/>
              </a:rPr>
              <a:t>Housing Allowance</a:t>
            </a:r>
          </a:p>
          <a:p>
            <a:pPr marL="342900" lvl="1" indent="0">
              <a:buNone/>
            </a:pPr>
            <a:endParaRPr lang="en-US" sz="2900" b="1" dirty="0">
              <a:latin typeface="Arial" pitchFamily="34" charset="0"/>
              <a:cs typeface="Arial" pitchFamily="34" charset="0"/>
            </a:endParaRPr>
          </a:p>
          <a:p>
            <a:pPr marL="800100" lvl="1" indent="-457200"/>
            <a:r>
              <a:rPr lang="en-US" sz="2900" b="1" dirty="0">
                <a:latin typeface="Arial" pitchFamily="34" charset="0"/>
                <a:cs typeface="Arial" pitchFamily="34" charset="0"/>
              </a:rPr>
              <a:t>Living Allowance (taxable wage)</a:t>
            </a:r>
          </a:p>
          <a:p>
            <a:pPr marL="342900" lvl="1" indent="0">
              <a:buNone/>
            </a:pPr>
            <a:endParaRPr lang="en-US" sz="2900" b="1" dirty="0">
              <a:latin typeface="Arial" pitchFamily="34" charset="0"/>
              <a:cs typeface="Arial" pitchFamily="34" charset="0"/>
            </a:endParaRPr>
          </a:p>
          <a:p>
            <a:pPr marL="800100" lvl="1" indent="-457200"/>
            <a:r>
              <a:rPr lang="en-US" sz="2900" b="1" dirty="0">
                <a:latin typeface="Arial" pitchFamily="34" charset="0"/>
                <a:cs typeface="Arial" pitchFamily="34" charset="0"/>
              </a:rPr>
              <a:t>Pre-tax deductions</a:t>
            </a:r>
          </a:p>
        </p:txBody>
      </p:sp>
    </p:spTree>
    <p:extLst>
      <p:ext uri="{BB962C8B-B14F-4D97-AF65-F5344CB8AC3E}">
        <p14:creationId xmlns:p14="http://schemas.microsoft.com/office/powerpoint/2010/main" val="38702614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3748DF-C09D-4154-9EE7-C313FBE4FB6E}"/>
              </a:ext>
            </a:extLst>
          </p:cNvPr>
          <p:cNvSpPr>
            <a:spLocks noGrp="1"/>
          </p:cNvSpPr>
          <p:nvPr>
            <p:ph type="title"/>
          </p:nvPr>
        </p:nvSpPr>
        <p:spPr/>
        <p:txBody>
          <a:bodyPr/>
          <a:lstStyle/>
          <a:p>
            <a:pPr algn="ctr"/>
            <a:r>
              <a:rPr lang="en-US" dirty="0"/>
              <a:t>When do I start receiving a paycheck</a:t>
            </a:r>
          </a:p>
        </p:txBody>
      </p:sp>
      <p:sp>
        <p:nvSpPr>
          <p:cNvPr id="21507" name="Rectangle 3"/>
          <p:cNvSpPr>
            <a:spLocks noGrp="1" noChangeArrowheads="1"/>
          </p:cNvSpPr>
          <p:nvPr>
            <p:ph idx="1"/>
          </p:nvPr>
        </p:nvSpPr>
        <p:spPr>
          <a:xfrm>
            <a:off x="1981200" y="1853754"/>
            <a:ext cx="8229600" cy="4286697"/>
          </a:xfrm>
        </p:spPr>
        <p:txBody>
          <a:bodyPr rtlCol="0">
            <a:normAutofit/>
          </a:bodyPr>
          <a:lstStyle/>
          <a:p>
            <a:pPr>
              <a:defRPr/>
            </a:pPr>
            <a:r>
              <a:rPr lang="en-US" dirty="0">
                <a:ln>
                  <a:solidFill>
                    <a:srgbClr val="663300"/>
                  </a:solidFill>
                </a:ln>
                <a:latin typeface="Arial Black" pitchFamily="34" charset="0"/>
              </a:rPr>
              <a:t>Field staff have two classes</a:t>
            </a:r>
          </a:p>
          <a:p>
            <a:pPr lvl="1">
              <a:defRPr/>
            </a:pPr>
            <a:r>
              <a:rPr lang="en-US" dirty="0">
                <a:ln>
                  <a:solidFill>
                    <a:srgbClr val="663300"/>
                  </a:solidFill>
                </a:ln>
                <a:latin typeface="Arial Black" pitchFamily="34" charset="0"/>
              </a:rPr>
              <a:t>Hourly</a:t>
            </a:r>
          </a:p>
          <a:p>
            <a:pPr lvl="1">
              <a:defRPr/>
            </a:pPr>
            <a:r>
              <a:rPr lang="en-US" dirty="0">
                <a:ln>
                  <a:solidFill>
                    <a:srgbClr val="663300"/>
                  </a:solidFill>
                </a:ln>
                <a:latin typeface="Arial Black" pitchFamily="34" charset="0"/>
              </a:rPr>
              <a:t>Salaried</a:t>
            </a:r>
          </a:p>
          <a:p>
            <a:pPr marL="457200" lvl="1" indent="0">
              <a:buNone/>
              <a:defRPr/>
            </a:pPr>
            <a:endParaRPr lang="en-US" dirty="0">
              <a:ln>
                <a:solidFill>
                  <a:srgbClr val="663300"/>
                </a:solidFill>
              </a:ln>
              <a:latin typeface="Arial Black" pitchFamily="34" charset="0"/>
            </a:endParaRPr>
          </a:p>
          <a:p>
            <a:pPr>
              <a:defRPr/>
            </a:pPr>
            <a:r>
              <a:rPr lang="en-US" dirty="0">
                <a:ln>
                  <a:solidFill>
                    <a:srgbClr val="663300"/>
                  </a:solidFill>
                </a:ln>
                <a:latin typeface="Arial Black" pitchFamily="34" charset="0"/>
              </a:rPr>
              <a:t>Hourly Field Staff are paid twice a month</a:t>
            </a:r>
          </a:p>
          <a:p>
            <a:pPr>
              <a:defRPr/>
            </a:pPr>
            <a:endParaRPr lang="en-US" dirty="0">
              <a:ln>
                <a:solidFill>
                  <a:srgbClr val="663300"/>
                </a:solidFill>
              </a:ln>
              <a:latin typeface="Arial Black" pitchFamily="34" charset="0"/>
            </a:endParaRPr>
          </a:p>
          <a:p>
            <a:pPr>
              <a:defRPr/>
            </a:pPr>
            <a:r>
              <a:rPr lang="en-US" dirty="0">
                <a:ln>
                  <a:solidFill>
                    <a:srgbClr val="663300"/>
                  </a:solidFill>
                </a:ln>
                <a:latin typeface="Arial Black" pitchFamily="34" charset="0"/>
              </a:rPr>
              <a:t>Salaried Field staff are paid on the 15</a:t>
            </a:r>
            <a:r>
              <a:rPr lang="en-US" baseline="30000" dirty="0">
                <a:ln>
                  <a:solidFill>
                    <a:srgbClr val="663300"/>
                  </a:solidFill>
                </a:ln>
                <a:latin typeface="Arial Black" pitchFamily="34" charset="0"/>
              </a:rPr>
              <a:t>th</a:t>
            </a:r>
            <a:r>
              <a:rPr lang="en-US" dirty="0">
                <a:ln>
                  <a:solidFill>
                    <a:srgbClr val="663300"/>
                  </a:solidFill>
                </a:ln>
                <a:latin typeface="Arial Black" pitchFamily="34" charset="0"/>
              </a:rPr>
              <a:t> of the month</a:t>
            </a:r>
          </a:p>
          <a:p>
            <a:pPr marL="0" indent="0">
              <a:buNone/>
              <a:defRPr/>
            </a:pPr>
            <a:endParaRPr lang="en-US" dirty="0">
              <a:ln>
                <a:solidFill>
                  <a:srgbClr val="663300"/>
                </a:solidFill>
              </a:ln>
              <a:latin typeface="Arial Black" pitchFamily="34" charset="0"/>
            </a:endParaRPr>
          </a:p>
          <a:p>
            <a:pPr>
              <a:defRPr/>
            </a:pPr>
            <a:r>
              <a:rPr lang="en-US" dirty="0">
                <a:ln>
                  <a:solidFill>
                    <a:srgbClr val="663300"/>
                  </a:solidFill>
                </a:ln>
                <a:latin typeface="Arial Black" pitchFamily="34" charset="0"/>
              </a:rPr>
              <a:t>Partnership Development</a:t>
            </a:r>
          </a:p>
          <a:p>
            <a:pPr marL="0" indent="0">
              <a:buNone/>
              <a:defRPr/>
            </a:pPr>
            <a:endParaRPr lang="en-US" dirty="0">
              <a:ln>
                <a:solidFill>
                  <a:srgbClr val="663300"/>
                </a:solidFill>
              </a:ln>
              <a:latin typeface="Arial Black" pitchFamily="34" charset="0"/>
            </a:endParaRPr>
          </a:p>
        </p:txBody>
      </p:sp>
    </p:spTree>
    <p:extLst>
      <p:ext uri="{BB962C8B-B14F-4D97-AF65-F5344CB8AC3E}">
        <p14:creationId xmlns:p14="http://schemas.microsoft.com/office/powerpoint/2010/main" val="38112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3748DF-C09D-4154-9EE7-C313FBE4FB6E}"/>
              </a:ext>
            </a:extLst>
          </p:cNvPr>
          <p:cNvSpPr>
            <a:spLocks noGrp="1"/>
          </p:cNvSpPr>
          <p:nvPr>
            <p:ph type="title"/>
          </p:nvPr>
        </p:nvSpPr>
        <p:spPr/>
        <p:txBody>
          <a:bodyPr/>
          <a:lstStyle/>
          <a:p>
            <a:pPr algn="ctr"/>
            <a:r>
              <a:rPr lang="en-US" dirty="0"/>
              <a:t>How much will my paycheck be</a:t>
            </a:r>
          </a:p>
        </p:txBody>
      </p:sp>
      <p:sp>
        <p:nvSpPr>
          <p:cNvPr id="21507" name="Rectangle 3"/>
          <p:cNvSpPr>
            <a:spLocks noGrp="1" noChangeArrowheads="1"/>
          </p:cNvSpPr>
          <p:nvPr>
            <p:ph idx="1"/>
          </p:nvPr>
        </p:nvSpPr>
        <p:spPr>
          <a:xfrm>
            <a:off x="2289544" y="1339769"/>
            <a:ext cx="8229600" cy="4377080"/>
          </a:xfrm>
        </p:spPr>
        <p:txBody>
          <a:bodyPr rtlCol="0">
            <a:normAutofit/>
          </a:bodyPr>
          <a:lstStyle/>
          <a:p>
            <a:pPr>
              <a:defRPr/>
            </a:pPr>
            <a:endParaRPr lang="en-US" dirty="0">
              <a:ln>
                <a:solidFill>
                  <a:srgbClr val="663300"/>
                </a:solidFill>
              </a:ln>
              <a:latin typeface="Arial Black" pitchFamily="34" charset="0"/>
            </a:endParaRPr>
          </a:p>
          <a:p>
            <a:pPr>
              <a:defRPr/>
            </a:pPr>
            <a:endParaRPr lang="en-US" dirty="0">
              <a:ln>
                <a:solidFill>
                  <a:srgbClr val="663300"/>
                </a:solidFill>
              </a:ln>
              <a:latin typeface="Arial Black" pitchFamily="34" charset="0"/>
            </a:endParaRPr>
          </a:p>
          <a:p>
            <a:pPr>
              <a:defRPr/>
            </a:pPr>
            <a:r>
              <a:rPr lang="en-US" dirty="0">
                <a:ln>
                  <a:solidFill>
                    <a:srgbClr val="663300"/>
                  </a:solidFill>
                </a:ln>
                <a:latin typeface="Arial Black" pitchFamily="34" charset="0"/>
              </a:rPr>
              <a:t>Partial Salary (PS).</a:t>
            </a:r>
          </a:p>
          <a:p>
            <a:pPr lvl="1">
              <a:defRPr/>
            </a:pPr>
            <a:r>
              <a:rPr lang="en-US" dirty="0">
                <a:ln>
                  <a:solidFill>
                    <a:srgbClr val="663300"/>
                  </a:solidFill>
                </a:ln>
                <a:latin typeface="Arial Black" pitchFamily="34" charset="0"/>
              </a:rPr>
              <a:t>Approved by DFD </a:t>
            </a:r>
          </a:p>
          <a:p>
            <a:pPr lvl="1">
              <a:defRPr/>
            </a:pPr>
            <a:r>
              <a:rPr lang="en-US" dirty="0">
                <a:ln>
                  <a:solidFill>
                    <a:srgbClr val="663300"/>
                  </a:solidFill>
                </a:ln>
                <a:latin typeface="Arial Black" pitchFamily="34" charset="0"/>
              </a:rPr>
              <a:t>Minimum of $500</a:t>
            </a:r>
          </a:p>
          <a:p>
            <a:pPr lvl="1">
              <a:defRPr/>
            </a:pPr>
            <a:r>
              <a:rPr lang="en-US" dirty="0">
                <a:ln>
                  <a:solidFill>
                    <a:srgbClr val="663300"/>
                  </a:solidFill>
                </a:ln>
                <a:latin typeface="Arial Black" pitchFamily="34" charset="0"/>
              </a:rPr>
              <a:t>Increase possible every three months</a:t>
            </a:r>
          </a:p>
          <a:p>
            <a:pPr>
              <a:defRPr/>
            </a:pPr>
            <a:endParaRPr lang="en-US" dirty="0">
              <a:ln>
                <a:solidFill>
                  <a:srgbClr val="663300"/>
                </a:solidFill>
              </a:ln>
              <a:latin typeface="Arial Black" pitchFamily="34" charset="0"/>
            </a:endParaRPr>
          </a:p>
          <a:p>
            <a:pPr>
              <a:defRPr/>
            </a:pPr>
            <a:r>
              <a:rPr lang="en-US" dirty="0">
                <a:ln>
                  <a:solidFill>
                    <a:srgbClr val="663300"/>
                  </a:solidFill>
                </a:ln>
                <a:latin typeface="Arial Black" pitchFamily="34" charset="0"/>
              </a:rPr>
              <a:t>PD release to Full Pay (FP). </a:t>
            </a:r>
          </a:p>
          <a:p>
            <a:pPr lvl="1">
              <a:defRPr/>
            </a:pPr>
            <a:r>
              <a:rPr lang="en-US" dirty="0">
                <a:ln>
                  <a:solidFill>
                    <a:srgbClr val="663300"/>
                  </a:solidFill>
                </a:ln>
                <a:latin typeface="Arial Black" pitchFamily="34" charset="0"/>
              </a:rPr>
              <a:t>Approved by DFD</a:t>
            </a:r>
          </a:p>
          <a:p>
            <a:pPr lvl="1">
              <a:defRPr/>
            </a:pPr>
            <a:r>
              <a:rPr lang="en-US" dirty="0">
                <a:ln>
                  <a:solidFill>
                    <a:srgbClr val="663300"/>
                  </a:solidFill>
                </a:ln>
                <a:latin typeface="Arial Black" pitchFamily="34" charset="0"/>
              </a:rPr>
              <a:t>Based on current budgeted salary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EC67D3-8717-434E-BF49-D1C199D76456}"/>
              </a:ext>
            </a:extLst>
          </p:cNvPr>
          <p:cNvSpPr>
            <a:spLocks noGrp="1"/>
          </p:cNvSpPr>
          <p:nvPr>
            <p:ph type="title"/>
          </p:nvPr>
        </p:nvSpPr>
        <p:spPr/>
        <p:txBody>
          <a:bodyPr/>
          <a:lstStyle/>
          <a:p>
            <a:pPr algn="ctr"/>
            <a:r>
              <a:rPr lang="en-US" dirty="0"/>
              <a:t>How does ISI pay staff?</a:t>
            </a:r>
          </a:p>
        </p:txBody>
      </p:sp>
      <p:sp>
        <p:nvSpPr>
          <p:cNvPr id="6147" name="Rectangle 3"/>
          <p:cNvSpPr>
            <a:spLocks noGrp="1" noChangeArrowheads="1"/>
          </p:cNvSpPr>
          <p:nvPr>
            <p:ph idx="1"/>
          </p:nvPr>
        </p:nvSpPr>
        <p:spPr>
          <a:xfrm>
            <a:off x="2209800" y="1752600"/>
            <a:ext cx="6934200" cy="4343400"/>
          </a:xfrm>
        </p:spPr>
        <p:txBody>
          <a:bodyPr/>
          <a:lstStyle/>
          <a:p>
            <a:pPr marL="0" indent="0">
              <a:buNone/>
            </a:pPr>
            <a:endParaRPr lang="en-US" b="1" dirty="0">
              <a:latin typeface="Arial" pitchFamily="34" charset="0"/>
              <a:cs typeface="Arial" pitchFamily="34" charset="0"/>
            </a:endParaRPr>
          </a:p>
          <a:p>
            <a:r>
              <a:rPr lang="en-US" b="1" dirty="0">
                <a:latin typeface="Arial" pitchFamily="34" charset="0"/>
                <a:cs typeface="Arial" pitchFamily="34" charset="0"/>
              </a:rPr>
              <a:t>Direct Deposit</a:t>
            </a:r>
          </a:p>
          <a:p>
            <a:pPr marL="0" indent="0">
              <a:buNone/>
            </a:pPr>
            <a:endParaRPr lang="en-US" b="1" dirty="0">
              <a:latin typeface="Arial" pitchFamily="34" charset="0"/>
              <a:cs typeface="Arial" pitchFamily="34" charset="0"/>
            </a:endParaRPr>
          </a:p>
          <a:p>
            <a:r>
              <a:rPr lang="en-US" b="1" dirty="0">
                <a:latin typeface="Arial" pitchFamily="34" charset="0"/>
                <a:cs typeface="Arial" pitchFamily="34" charset="0"/>
              </a:rPr>
              <a:t>Pay stubs online only</a:t>
            </a:r>
          </a:p>
          <a:p>
            <a:pPr lvl="1"/>
            <a:r>
              <a:rPr lang="en-US" b="1" dirty="0">
                <a:latin typeface="Arial" pitchFamily="34" charset="0"/>
                <a:cs typeface="Arial" pitchFamily="34" charset="0"/>
              </a:rPr>
              <a:t>Third Party Payroll system</a:t>
            </a:r>
          </a:p>
          <a:p>
            <a:pPr marL="0" indent="0">
              <a:buNone/>
            </a:pPr>
            <a:endParaRPr lang="en-US" b="1" dirty="0">
              <a:latin typeface="Arial" pitchFamily="34" charset="0"/>
              <a:cs typeface="Arial" pitchFamily="34" charset="0"/>
            </a:endParaRPr>
          </a:p>
          <a:p>
            <a:pPr marL="0" indent="0">
              <a:buNone/>
            </a:pPr>
            <a:endParaRPr lang="en-US"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232949" y="190982"/>
            <a:ext cx="7315200" cy="6183630"/>
          </a:xfrm>
        </p:spPr>
        <p:txBody>
          <a:bodyPr>
            <a:normAutofit fontScale="77500" lnSpcReduction="20000"/>
          </a:bodyPr>
          <a:lstStyle/>
          <a:p>
            <a:endParaRPr lang="en-US" sz="2900" b="1" dirty="0">
              <a:latin typeface="Arial" pitchFamily="34" charset="0"/>
              <a:cs typeface="Arial" pitchFamily="34" charset="0"/>
            </a:endParaRPr>
          </a:p>
          <a:p>
            <a:pPr marL="0" indent="0">
              <a:buNone/>
            </a:pPr>
            <a:r>
              <a:rPr lang="en-US" sz="2900" b="1" dirty="0">
                <a:latin typeface="Arial" pitchFamily="34" charset="0"/>
                <a:cs typeface="Arial" pitchFamily="34" charset="0"/>
              </a:rPr>
              <a:t>The basic formula is the lesser of your fund balance or your budgeted salary.</a:t>
            </a:r>
            <a:endParaRPr lang="en-US" sz="2600" b="1" dirty="0">
              <a:latin typeface="Arial" pitchFamily="34" charset="0"/>
              <a:cs typeface="Arial" pitchFamily="34" charset="0"/>
            </a:endParaRPr>
          </a:p>
          <a:p>
            <a:pPr marL="0" indent="0">
              <a:buNone/>
            </a:pPr>
            <a:r>
              <a:rPr lang="en-US" sz="2900" b="1" dirty="0">
                <a:latin typeface="Arial" pitchFamily="34" charset="0"/>
                <a:cs typeface="Arial" pitchFamily="34" charset="0"/>
              </a:rPr>
              <a:t>	</a:t>
            </a:r>
          </a:p>
          <a:p>
            <a:pPr marL="0" indent="0">
              <a:buNone/>
            </a:pPr>
            <a:r>
              <a:rPr lang="en-US" sz="2900" b="1" dirty="0">
                <a:latin typeface="Arial" pitchFamily="34" charset="0"/>
                <a:cs typeface="Arial" pitchFamily="34" charset="0"/>
              </a:rPr>
              <a:t>Example 1: </a:t>
            </a:r>
          </a:p>
          <a:p>
            <a:pPr marL="0" indent="0">
              <a:buNone/>
            </a:pPr>
            <a:r>
              <a:rPr lang="en-US" sz="2900" b="1" dirty="0">
                <a:latin typeface="Arial" pitchFamily="34" charset="0"/>
                <a:cs typeface="Arial" pitchFamily="34" charset="0"/>
              </a:rPr>
              <a:t>	Fund balance = 1500</a:t>
            </a:r>
          </a:p>
          <a:p>
            <a:pPr marL="0" indent="0">
              <a:buNone/>
            </a:pPr>
            <a:r>
              <a:rPr lang="en-US" sz="2900" b="1" dirty="0">
                <a:latin typeface="Arial" pitchFamily="34" charset="0"/>
                <a:cs typeface="Arial" pitchFamily="34" charset="0"/>
              </a:rPr>
              <a:t>	Budgeted salary = 1000</a:t>
            </a:r>
          </a:p>
          <a:p>
            <a:pPr marL="0" indent="0">
              <a:buNone/>
            </a:pPr>
            <a:r>
              <a:rPr lang="en-US" sz="2900" b="1" dirty="0">
                <a:latin typeface="Arial" pitchFamily="34" charset="0"/>
                <a:cs typeface="Arial" pitchFamily="34" charset="0"/>
              </a:rPr>
              <a:t>	Paycheck = 1000 before deductions</a:t>
            </a:r>
          </a:p>
          <a:p>
            <a:pPr marL="0" indent="0">
              <a:buNone/>
            </a:pPr>
            <a:endParaRPr lang="en-US" sz="2900" b="1" dirty="0">
              <a:latin typeface="Arial" pitchFamily="34" charset="0"/>
              <a:cs typeface="Arial" pitchFamily="34" charset="0"/>
            </a:endParaRPr>
          </a:p>
          <a:p>
            <a:pPr marL="0" indent="0">
              <a:buNone/>
            </a:pPr>
            <a:r>
              <a:rPr lang="en-US" sz="2900" b="1" dirty="0">
                <a:latin typeface="Arial" pitchFamily="34" charset="0"/>
                <a:cs typeface="Arial" pitchFamily="34" charset="0"/>
              </a:rPr>
              <a:t>Example 2: </a:t>
            </a:r>
          </a:p>
          <a:p>
            <a:pPr marL="0" indent="0">
              <a:buNone/>
            </a:pPr>
            <a:r>
              <a:rPr lang="en-US" sz="2900" b="1" dirty="0">
                <a:latin typeface="Arial" pitchFamily="34" charset="0"/>
                <a:cs typeface="Arial" pitchFamily="34" charset="0"/>
              </a:rPr>
              <a:t>	Fund balance = 1500</a:t>
            </a:r>
          </a:p>
          <a:p>
            <a:pPr marL="0" indent="0">
              <a:buNone/>
            </a:pPr>
            <a:r>
              <a:rPr lang="en-US" sz="2900" b="1" dirty="0">
                <a:latin typeface="Arial" pitchFamily="34" charset="0"/>
                <a:cs typeface="Arial" pitchFamily="34" charset="0"/>
              </a:rPr>
              <a:t>	Budgeted salary = 2000</a:t>
            </a:r>
          </a:p>
          <a:p>
            <a:pPr marL="0" indent="0">
              <a:buNone/>
            </a:pPr>
            <a:r>
              <a:rPr lang="en-US" sz="2900" b="1" dirty="0">
                <a:latin typeface="Arial" pitchFamily="34" charset="0"/>
                <a:cs typeface="Arial" pitchFamily="34" charset="0"/>
              </a:rPr>
              <a:t>	Paycheck = 1500 before deductions</a:t>
            </a:r>
          </a:p>
        </p:txBody>
      </p:sp>
    </p:spTree>
    <p:extLst>
      <p:ext uri="{BB962C8B-B14F-4D97-AF65-F5344CB8AC3E}">
        <p14:creationId xmlns:p14="http://schemas.microsoft.com/office/powerpoint/2010/main" val="3097494458"/>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6BFCA-59BF-4A7D-85C4-B0317D8ED2B4}"/>
              </a:ext>
            </a:extLst>
          </p:cNvPr>
          <p:cNvSpPr>
            <a:spLocks noGrp="1"/>
          </p:cNvSpPr>
          <p:nvPr>
            <p:ph type="title"/>
          </p:nvPr>
        </p:nvSpPr>
        <p:spPr/>
        <p:txBody>
          <a:bodyPr/>
          <a:lstStyle/>
          <a:p>
            <a:pPr algn="ctr"/>
            <a:r>
              <a:rPr lang="en-US" dirty="0"/>
              <a:t>Calculating Payroll</a:t>
            </a:r>
          </a:p>
        </p:txBody>
      </p:sp>
    </p:spTree>
    <p:extLst>
      <p:ext uri="{BB962C8B-B14F-4D97-AF65-F5344CB8AC3E}">
        <p14:creationId xmlns:p14="http://schemas.microsoft.com/office/powerpoint/2010/main" val="25674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221230" y="468630"/>
            <a:ext cx="7315200" cy="5703570"/>
          </a:xfrm>
        </p:spPr>
        <p:txBody>
          <a:bodyPr>
            <a:normAutofit fontScale="70000" lnSpcReduction="20000"/>
          </a:bodyPr>
          <a:lstStyle/>
          <a:p>
            <a:endParaRPr lang="en-US" sz="2900" b="1" dirty="0">
              <a:latin typeface="Arial" pitchFamily="34" charset="0"/>
              <a:cs typeface="Arial" pitchFamily="34" charset="0"/>
            </a:endParaRPr>
          </a:p>
          <a:p>
            <a:pPr marL="0" indent="0">
              <a:buNone/>
            </a:pPr>
            <a:r>
              <a:rPr lang="en-US" sz="2900" b="1" dirty="0">
                <a:latin typeface="Arial" pitchFamily="34" charset="0"/>
                <a:cs typeface="Arial" pitchFamily="34" charset="0"/>
              </a:rPr>
              <a:t>The basic formula is the lesser of your fund balance or your budgeted salary.</a:t>
            </a:r>
            <a:endParaRPr lang="en-US" sz="2600" b="1" dirty="0">
              <a:latin typeface="Arial" pitchFamily="34" charset="0"/>
              <a:cs typeface="Arial" pitchFamily="34" charset="0"/>
            </a:endParaRPr>
          </a:p>
          <a:p>
            <a:pPr marL="0" indent="0">
              <a:buNone/>
            </a:pPr>
            <a:r>
              <a:rPr lang="en-US" sz="2900" b="1" dirty="0">
                <a:latin typeface="Arial" pitchFamily="34" charset="0"/>
                <a:cs typeface="Arial" pitchFamily="34" charset="0"/>
              </a:rPr>
              <a:t>	</a:t>
            </a:r>
          </a:p>
          <a:p>
            <a:pPr marL="0" indent="0">
              <a:buNone/>
            </a:pPr>
            <a:r>
              <a:rPr lang="en-US" sz="2900" b="1" dirty="0">
                <a:latin typeface="Arial" pitchFamily="34" charset="0"/>
                <a:cs typeface="Arial" pitchFamily="34" charset="0"/>
              </a:rPr>
              <a:t>Example 1: </a:t>
            </a:r>
          </a:p>
          <a:p>
            <a:pPr marL="0" indent="0">
              <a:buNone/>
            </a:pPr>
            <a:r>
              <a:rPr lang="en-US" sz="2900" b="1" dirty="0">
                <a:latin typeface="Arial" pitchFamily="34" charset="0"/>
                <a:cs typeface="Arial" pitchFamily="34" charset="0"/>
              </a:rPr>
              <a:t>	Fund balance = 1500</a:t>
            </a:r>
          </a:p>
          <a:p>
            <a:pPr marL="0" indent="0">
              <a:buNone/>
            </a:pPr>
            <a:r>
              <a:rPr lang="en-US" sz="2900" b="1" dirty="0">
                <a:latin typeface="Arial" pitchFamily="34" charset="0"/>
                <a:cs typeface="Arial" pitchFamily="34" charset="0"/>
              </a:rPr>
              <a:t>	Budgeted salary = 1000</a:t>
            </a:r>
          </a:p>
          <a:p>
            <a:pPr marL="0" indent="0">
              <a:buNone/>
            </a:pPr>
            <a:r>
              <a:rPr lang="en-US" sz="2900" b="1" dirty="0">
                <a:latin typeface="Arial" pitchFamily="34" charset="0"/>
                <a:cs typeface="Arial" pitchFamily="34" charset="0"/>
              </a:rPr>
              <a:t>	Paycheck = 1000 before taxes</a:t>
            </a:r>
          </a:p>
          <a:p>
            <a:pPr marL="0" indent="0">
              <a:buNone/>
            </a:pPr>
            <a:endParaRPr lang="en-US" sz="2900" b="1" dirty="0">
              <a:latin typeface="Arial" pitchFamily="34" charset="0"/>
              <a:cs typeface="Arial" pitchFamily="34" charset="0"/>
            </a:endParaRPr>
          </a:p>
          <a:p>
            <a:pPr marL="0" indent="0">
              <a:buNone/>
            </a:pPr>
            <a:r>
              <a:rPr lang="en-US" sz="2900" b="1" dirty="0">
                <a:latin typeface="Arial" pitchFamily="34" charset="0"/>
                <a:cs typeface="Arial" pitchFamily="34" charset="0"/>
              </a:rPr>
              <a:t>Example 2: </a:t>
            </a:r>
          </a:p>
          <a:p>
            <a:pPr marL="0" indent="0">
              <a:buNone/>
            </a:pPr>
            <a:r>
              <a:rPr lang="en-US" sz="2900" b="1" dirty="0">
                <a:latin typeface="Arial" pitchFamily="34" charset="0"/>
                <a:cs typeface="Arial" pitchFamily="34" charset="0"/>
              </a:rPr>
              <a:t>	Fund balance = 1500</a:t>
            </a:r>
          </a:p>
          <a:p>
            <a:pPr marL="0" indent="0">
              <a:buNone/>
            </a:pPr>
            <a:r>
              <a:rPr lang="en-US" sz="2900" b="1" dirty="0">
                <a:latin typeface="Arial" pitchFamily="34" charset="0"/>
                <a:cs typeface="Arial" pitchFamily="34" charset="0"/>
              </a:rPr>
              <a:t>	Budgeted salary = 2000</a:t>
            </a:r>
          </a:p>
          <a:p>
            <a:pPr marL="0" indent="0">
              <a:buNone/>
            </a:pPr>
            <a:r>
              <a:rPr lang="en-US" sz="2900" b="1" dirty="0">
                <a:latin typeface="Arial" pitchFamily="34" charset="0"/>
                <a:cs typeface="Arial" pitchFamily="34" charset="0"/>
              </a:rPr>
              <a:t>	Paycheck = 1500 before taxes</a:t>
            </a:r>
          </a:p>
        </p:txBody>
      </p:sp>
    </p:spTree>
    <p:extLst>
      <p:ext uri="{BB962C8B-B14F-4D97-AF65-F5344CB8AC3E}">
        <p14:creationId xmlns:p14="http://schemas.microsoft.com/office/powerpoint/2010/main" val="3614611997"/>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2D4CD5-CBED-42A4-B9F3-774BED25468A}"/>
              </a:ext>
            </a:extLst>
          </p:cNvPr>
          <p:cNvSpPr>
            <a:spLocks noGrp="1"/>
          </p:cNvSpPr>
          <p:nvPr>
            <p:ph type="title"/>
          </p:nvPr>
        </p:nvSpPr>
        <p:spPr/>
        <p:txBody>
          <a:bodyPr/>
          <a:lstStyle/>
          <a:p>
            <a:pPr algn="ctr"/>
            <a:r>
              <a:rPr lang="en-US" dirty="0"/>
              <a:t>Payroll Taxes</a:t>
            </a:r>
          </a:p>
        </p:txBody>
      </p:sp>
      <p:sp>
        <p:nvSpPr>
          <p:cNvPr id="7171" name="Rectangle 3"/>
          <p:cNvSpPr>
            <a:spLocks noGrp="1" noChangeArrowheads="1"/>
          </p:cNvSpPr>
          <p:nvPr>
            <p:ph idx="1"/>
          </p:nvPr>
        </p:nvSpPr>
        <p:spPr>
          <a:xfrm>
            <a:off x="2595616" y="2049780"/>
            <a:ext cx="7315200" cy="4003701"/>
          </a:xfrm>
        </p:spPr>
        <p:txBody>
          <a:bodyPr/>
          <a:lstStyle/>
          <a:p>
            <a:r>
              <a:rPr lang="en-US" sz="2900" b="1" dirty="0">
                <a:latin typeface="Arial" pitchFamily="34" charset="0"/>
                <a:cs typeface="Arial" pitchFamily="34" charset="0"/>
              </a:rPr>
              <a:t>Non-ministers are subject to FICA </a:t>
            </a:r>
          </a:p>
          <a:p>
            <a:pPr lvl="1"/>
            <a:r>
              <a:rPr lang="en-US" sz="2700" b="1" dirty="0">
                <a:latin typeface="Arial" pitchFamily="34" charset="0"/>
                <a:cs typeface="Arial" pitchFamily="34" charset="0"/>
              </a:rPr>
              <a:t>Withheld from your check</a:t>
            </a:r>
          </a:p>
          <a:p>
            <a:r>
              <a:rPr lang="en-US" sz="2900" b="1" dirty="0">
                <a:latin typeface="Arial" pitchFamily="34" charset="0"/>
                <a:cs typeface="Arial" pitchFamily="34" charset="0"/>
              </a:rPr>
              <a:t>The employer portion of FICA </a:t>
            </a:r>
          </a:p>
          <a:p>
            <a:pPr lvl="1"/>
            <a:r>
              <a:rPr lang="en-US" sz="2400" b="1" dirty="0">
                <a:latin typeface="Arial" pitchFamily="34" charset="0"/>
                <a:cs typeface="Arial" pitchFamily="34" charset="0"/>
              </a:rPr>
              <a:t>Charged to your ministry account</a:t>
            </a:r>
          </a:p>
          <a:p>
            <a:r>
              <a:rPr lang="en-US" sz="2900" b="1" dirty="0">
                <a:latin typeface="Arial" pitchFamily="34" charset="0"/>
                <a:cs typeface="Arial" pitchFamily="34" charset="0"/>
              </a:rPr>
              <a:t>Ministers are subject to SECA</a:t>
            </a:r>
          </a:p>
          <a:p>
            <a:pPr lvl="1"/>
            <a:r>
              <a:rPr lang="en-US" sz="2700" b="1" dirty="0">
                <a:latin typeface="Arial" pitchFamily="34" charset="0"/>
                <a:cs typeface="Arial" pitchFamily="34" charset="0"/>
              </a:rPr>
              <a:t>Ministers responsibility</a:t>
            </a:r>
          </a:p>
          <a:p>
            <a:pPr marL="0" indent="0">
              <a:buNone/>
            </a:pPr>
            <a:endParaRPr lang="en-US" sz="2900" b="1" dirty="0">
              <a:latin typeface="Arial" pitchFamily="34" charset="0"/>
              <a:cs typeface="Arial" pitchFamily="34" charset="0"/>
            </a:endParaRPr>
          </a:p>
        </p:txBody>
      </p:sp>
    </p:spTree>
    <p:extLst>
      <p:ext uri="{BB962C8B-B14F-4D97-AF65-F5344CB8AC3E}">
        <p14:creationId xmlns:p14="http://schemas.microsoft.com/office/powerpoint/2010/main" val="2429071129"/>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160270" y="468630"/>
            <a:ext cx="7871460" cy="800100"/>
          </a:xfrm>
        </p:spPr>
        <p:txBody>
          <a:bodyPr>
            <a:normAutofit/>
          </a:bodyPr>
          <a:lstStyle/>
          <a:p>
            <a:pPr marL="0" indent="0" algn="ctr">
              <a:buNone/>
            </a:pPr>
            <a:r>
              <a:rPr lang="en-US" sz="2900" b="1" dirty="0">
                <a:latin typeface="Arial" pitchFamily="34" charset="0"/>
                <a:cs typeface="Arial" pitchFamily="34" charset="0"/>
              </a:rPr>
              <a:t>Married Couples </a:t>
            </a:r>
            <a:r>
              <a:rPr lang="en-US" sz="2600" b="1" dirty="0">
                <a:latin typeface="Arial" pitchFamily="34" charset="0"/>
                <a:cs typeface="Arial" pitchFamily="34" charset="0"/>
              </a:rPr>
              <a:t>Share a ministry account </a:t>
            </a:r>
          </a:p>
          <a:p>
            <a:endParaRPr lang="en-US" sz="2900" b="1" dirty="0">
              <a:latin typeface="Arial" pitchFamily="34" charset="0"/>
              <a:cs typeface="Arial" pitchFamily="34" charset="0"/>
            </a:endParaRPr>
          </a:p>
          <a:p>
            <a:pPr marL="0" indent="0">
              <a:buNone/>
            </a:pPr>
            <a:endParaRPr lang="en-US" sz="2900" b="1" dirty="0">
              <a:latin typeface="Arial" pitchFamily="34" charset="0"/>
              <a:cs typeface="Arial" pitchFamily="34" charset="0"/>
            </a:endParaRPr>
          </a:p>
        </p:txBody>
      </p:sp>
      <p:sp>
        <p:nvSpPr>
          <p:cNvPr id="4" name="Rectangle 3">
            <a:extLst>
              <a:ext uri="{FF2B5EF4-FFF2-40B4-BE49-F238E27FC236}">
                <a16:creationId xmlns:a16="http://schemas.microsoft.com/office/drawing/2014/main" id="{51C50A0D-0F32-4200-A916-B74FA719A029}"/>
              </a:ext>
            </a:extLst>
          </p:cNvPr>
          <p:cNvSpPr txBox="1">
            <a:spLocks noChangeArrowheads="1"/>
          </p:cNvSpPr>
          <p:nvPr/>
        </p:nvSpPr>
        <p:spPr>
          <a:xfrm>
            <a:off x="2289810" y="2080260"/>
            <a:ext cx="7315200" cy="390906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900" b="1" dirty="0">
                <a:latin typeface="Arial" pitchFamily="34" charset="0"/>
                <a:cs typeface="Arial" pitchFamily="34" charset="0"/>
              </a:rPr>
              <a:t>			budgeted </a:t>
            </a:r>
          </a:p>
          <a:p>
            <a:pPr marL="0" indent="0">
              <a:buFont typeface="Arial" panose="020B0604020202020204" pitchFamily="34" charset="0"/>
              <a:buNone/>
            </a:pPr>
            <a:r>
              <a:rPr lang="en-US" sz="2900" b="1" dirty="0">
                <a:latin typeface="Arial" pitchFamily="34" charset="0"/>
                <a:cs typeface="Arial" pitchFamily="34" charset="0"/>
              </a:rPr>
              <a:t>			salary     		%</a:t>
            </a:r>
          </a:p>
          <a:p>
            <a:pPr marL="0" indent="0">
              <a:buFont typeface="Arial" panose="020B0604020202020204" pitchFamily="34" charset="0"/>
              <a:buNone/>
            </a:pPr>
            <a:r>
              <a:rPr lang="en-US" sz="2900" b="1" dirty="0">
                <a:latin typeface="Arial" pitchFamily="34" charset="0"/>
                <a:cs typeface="Arial" pitchFamily="34" charset="0"/>
              </a:rPr>
              <a:t>SPOUSE A		2000.00			66%</a:t>
            </a:r>
          </a:p>
          <a:p>
            <a:pPr marL="0" indent="0">
              <a:buFont typeface="Arial" panose="020B0604020202020204" pitchFamily="34" charset="0"/>
              <a:buNone/>
            </a:pPr>
            <a:r>
              <a:rPr lang="en-US" sz="2900" b="1" dirty="0">
                <a:latin typeface="Arial" pitchFamily="34" charset="0"/>
                <a:cs typeface="Arial" pitchFamily="34" charset="0"/>
              </a:rPr>
              <a:t>SPOUSE B		</a:t>
            </a:r>
            <a:r>
              <a:rPr lang="en-US" sz="2900" b="1" u="sng" dirty="0">
                <a:latin typeface="Arial" pitchFamily="34" charset="0"/>
                <a:cs typeface="Arial" pitchFamily="34" charset="0"/>
              </a:rPr>
              <a:t>1000.00</a:t>
            </a:r>
            <a:r>
              <a:rPr lang="en-US" sz="2900" b="1" dirty="0">
                <a:latin typeface="Arial" pitchFamily="34" charset="0"/>
                <a:cs typeface="Arial" pitchFamily="34" charset="0"/>
              </a:rPr>
              <a:t>			33%</a:t>
            </a:r>
            <a:endParaRPr lang="en-US" sz="2900" b="1" u="sng" dirty="0">
              <a:latin typeface="Arial" pitchFamily="34" charset="0"/>
              <a:cs typeface="Arial" pitchFamily="34" charset="0"/>
            </a:endParaRPr>
          </a:p>
          <a:p>
            <a:pPr marL="0" indent="0">
              <a:buFont typeface="Arial" panose="020B0604020202020204" pitchFamily="34" charset="0"/>
              <a:buNone/>
            </a:pPr>
            <a:r>
              <a:rPr lang="en-US" sz="2900" b="1" dirty="0">
                <a:latin typeface="Arial" pitchFamily="34" charset="0"/>
                <a:cs typeface="Arial" pitchFamily="34" charset="0"/>
              </a:rPr>
              <a:t>Total			3000.00			100%</a:t>
            </a:r>
          </a:p>
          <a:p>
            <a:pPr marL="0" indent="0">
              <a:buFont typeface="Arial" panose="020B0604020202020204" pitchFamily="34" charset="0"/>
              <a:buNone/>
            </a:pPr>
            <a:endParaRPr lang="en-US" sz="2900" b="1" dirty="0">
              <a:latin typeface="Arial" pitchFamily="34" charset="0"/>
              <a:cs typeface="Arial" pitchFamily="34" charset="0"/>
            </a:endParaRPr>
          </a:p>
          <a:p>
            <a:pPr marL="0" indent="0">
              <a:buFont typeface="Arial" panose="020B0604020202020204" pitchFamily="34" charset="0"/>
              <a:buNone/>
            </a:pPr>
            <a:r>
              <a:rPr lang="en-US" sz="2900" b="1" dirty="0">
                <a:latin typeface="Arial" pitchFamily="34" charset="0"/>
                <a:cs typeface="Arial" pitchFamily="34" charset="0"/>
              </a:rPr>
              <a:t>Actual fund balance = 2500.00</a:t>
            </a:r>
          </a:p>
          <a:p>
            <a:pPr marL="0" indent="0">
              <a:buFont typeface="Arial" panose="020B0604020202020204" pitchFamily="34" charset="0"/>
              <a:buNone/>
            </a:pPr>
            <a:endParaRPr lang="en-US" sz="2900" b="1" dirty="0">
              <a:latin typeface="Arial" pitchFamily="34" charset="0"/>
              <a:cs typeface="Arial" pitchFamily="34" charset="0"/>
            </a:endParaRPr>
          </a:p>
          <a:p>
            <a:pPr marL="0" indent="0">
              <a:buFont typeface="Arial" panose="020B0604020202020204" pitchFamily="34" charset="0"/>
              <a:buNone/>
            </a:pPr>
            <a:r>
              <a:rPr lang="en-US" sz="2900" b="1" dirty="0">
                <a:latin typeface="Arial" pitchFamily="34" charset="0"/>
                <a:cs typeface="Arial" pitchFamily="34" charset="0"/>
              </a:rPr>
              <a:t>				portion of</a:t>
            </a:r>
          </a:p>
          <a:p>
            <a:pPr marL="0" indent="0">
              <a:buFont typeface="Arial" panose="020B0604020202020204" pitchFamily="34" charset="0"/>
              <a:buNone/>
            </a:pPr>
            <a:r>
              <a:rPr lang="en-US" sz="2900" b="1" dirty="0">
                <a:latin typeface="Arial" pitchFamily="34" charset="0"/>
                <a:cs typeface="Arial" pitchFamily="34" charset="0"/>
              </a:rPr>
              <a:t>				Fund Bal</a:t>
            </a:r>
          </a:p>
          <a:p>
            <a:pPr marL="0" indent="0">
              <a:buFont typeface="Arial" panose="020B0604020202020204" pitchFamily="34" charset="0"/>
              <a:buNone/>
            </a:pPr>
            <a:r>
              <a:rPr lang="en-US" sz="2900" b="1" dirty="0">
                <a:latin typeface="Arial" pitchFamily="34" charset="0"/>
                <a:cs typeface="Arial" pitchFamily="34" charset="0"/>
              </a:rPr>
              <a:t>SPOUSE A			1650.00 (2500 X 66%)</a:t>
            </a:r>
          </a:p>
          <a:p>
            <a:pPr marL="0" indent="0">
              <a:buFont typeface="Arial" panose="020B0604020202020204" pitchFamily="34" charset="0"/>
              <a:buNone/>
            </a:pPr>
            <a:r>
              <a:rPr lang="en-US" sz="2900" b="1" dirty="0">
                <a:latin typeface="Arial" pitchFamily="34" charset="0"/>
                <a:cs typeface="Arial" pitchFamily="34" charset="0"/>
              </a:rPr>
              <a:t>SPOUSE B		 	 850.00  (2500 X 33%)</a:t>
            </a:r>
          </a:p>
        </p:txBody>
      </p:sp>
    </p:spTree>
    <p:extLst>
      <p:ext uri="{BB962C8B-B14F-4D97-AF65-F5344CB8AC3E}">
        <p14:creationId xmlns:p14="http://schemas.microsoft.com/office/powerpoint/2010/main" val="2248050466"/>
      </p:ext>
    </p:extLst>
  </p:cSld>
  <p:clrMapOvr>
    <a:masterClrMapping/>
  </p:clrMapOvr>
  <p:transition spd="slow">
    <p:wipe dir="d"/>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130</TotalTime>
  <Words>2639</Words>
  <Application>Microsoft Office PowerPoint</Application>
  <PresentationFormat>Widescreen</PresentationFormat>
  <Paragraphs>202</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Gill Sans MT</vt:lpstr>
      <vt:lpstr>Gallery</vt:lpstr>
      <vt:lpstr>Payroll for ISI Employees</vt:lpstr>
      <vt:lpstr>When do I start receiving a paycheck</vt:lpstr>
      <vt:lpstr>How much will my paycheck be</vt:lpstr>
      <vt:lpstr>How does ISI pay staff?</vt:lpstr>
      <vt:lpstr>PowerPoint Presentation</vt:lpstr>
      <vt:lpstr>Calculating Payroll</vt:lpstr>
      <vt:lpstr>PowerPoint Presentation</vt:lpstr>
      <vt:lpstr>Payroll Taxes</vt:lpstr>
      <vt:lpstr>PowerPoint Presentation</vt:lpstr>
      <vt:lpstr>PowerPoint Presentation</vt:lpstr>
      <vt:lpstr>Low fund balance </vt:lpstr>
      <vt:lpstr>Low fund balance Example </vt:lpstr>
      <vt:lpstr>Minister Wages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for ISI Employees</dc:title>
  <dc:creator>Sheldon Jantz</dc:creator>
  <cp:lastModifiedBy>Sheldon Jantz</cp:lastModifiedBy>
  <cp:revision>16</cp:revision>
  <dcterms:created xsi:type="dcterms:W3CDTF">2019-02-21T17:32:51Z</dcterms:created>
  <dcterms:modified xsi:type="dcterms:W3CDTF">2019-05-22T20:02:24Z</dcterms:modified>
</cp:coreProperties>
</file>