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0" r:id="rId1"/>
  </p:sldMasterIdLst>
  <p:notesMasterIdLst>
    <p:notesMasterId r:id="rId16"/>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49240" autoAdjust="0"/>
  </p:normalViewPr>
  <p:slideViewPr>
    <p:cSldViewPr snapToGrid="0">
      <p:cViewPr varScale="1">
        <p:scale>
          <a:sx n="64" d="100"/>
          <a:sy n="64" d="100"/>
        </p:scale>
        <p:origin x="23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B2EDE07-ED56-401A-944C-18C612BC2CAD}" type="datetimeFigureOut">
              <a:rPr lang="en-US" smtClean="0"/>
              <a:t>5/22/2019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9CC2D4-2C00-4563-977C-AE107091C8F8}" type="slidenum">
              <a:rPr lang="en-US" smtClean="0"/>
              <a:t>‹#›</a:t>
            </a:fld>
            <a:endParaRPr lang="en-US"/>
          </a:p>
        </p:txBody>
      </p:sp>
    </p:spTree>
    <p:extLst>
      <p:ext uri="{BB962C8B-B14F-4D97-AF65-F5344CB8AC3E}">
        <p14:creationId xmlns:p14="http://schemas.microsoft.com/office/powerpoint/2010/main" val="26645891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Welcome to ISI and more specifically Finance.</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We have prepared a series of videos for your review, so you may learn all about our department, what we do for you, and what we need from you as a member of the ISI team.</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Please consider all of us in Finance as resources for assistance in understanding of all the financial requirements and responsibilities put before you as either staff or a ministry representative for ISI.</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If God has led you to ISI, then we know he will continue to support you through your journey to reach out to International Students in the unique ways he has gifted you with.  We are so excited to have the opportunity to partner with you in this amazing experience.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Please keep in mind as you view these videos, Finance is here to help while at the same time maintaining all the rules and regulations applicable to all non-profits in the US, so even though we must be the gatekeepers, we are committed to doing so in a way that honors Christ and all of you.</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1</a:t>
            </a:fld>
            <a:endParaRPr lang="en-US"/>
          </a:p>
        </p:txBody>
      </p:sp>
    </p:spTree>
    <p:extLst>
      <p:ext uri="{BB962C8B-B14F-4D97-AF65-F5344CB8AC3E}">
        <p14:creationId xmlns:p14="http://schemas.microsoft.com/office/powerpoint/2010/main" val="30621509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Without the 3 required qualifications being met, the reimbursements cannot be treated as such and would be considered taxable income instead.  ISI does maintain discretion when a question of applicability is brought up in terms of a payment being made as an accountable reimbursement or as taxable income.</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want you to receive as much in reimbursements as you are eligible for; however, keep in mind that not all you spend your money on will be reimbursable.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Just like any other employee of any other company, you have expenses that are personal and are meant to be covered by your salary and not treated as business expense if they do not qualify as such.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Since the main requirement for an accountable plan requires we determine if the expense is business related or not, most of our questions to you about reimbursements we get, will be from that perspective.</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10</a:t>
            </a:fld>
            <a:endParaRPr lang="en-US"/>
          </a:p>
        </p:txBody>
      </p:sp>
    </p:spTree>
    <p:extLst>
      <p:ext uri="{BB962C8B-B14F-4D97-AF65-F5344CB8AC3E}">
        <p14:creationId xmlns:p14="http://schemas.microsoft.com/office/powerpoint/2010/main" val="27941507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Please remember that we in Finance already think highly of you and never mean to imply any judgement or any ill will towards any of our staff when we must ask questions to make sure we have all the information we need.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want to be able to tell your story to anyone who interacts with ISI and show how much amazing work is being done for God’s Kingdom with International students, so from time to time we may need to ask more questions to get all the details of your story.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may also need to disallow some expenses on reimbursements if they are not in compliance with our policies and procedures, including a determination for business purpose.  This too in no way is personal, we just need to make sure that ISI is above reproach in all financial matters both by internal and external inspection.  </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11</a:t>
            </a:fld>
            <a:endParaRPr lang="en-US"/>
          </a:p>
        </p:txBody>
      </p:sp>
    </p:spTree>
    <p:extLst>
      <p:ext uri="{BB962C8B-B14F-4D97-AF65-F5344CB8AC3E}">
        <p14:creationId xmlns:p14="http://schemas.microsoft.com/office/powerpoint/2010/main" val="7996109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help us in that endeavor, ISI is also a member of the Evangelical Council for Financial Accountability (ECFA).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mission of ECFA is to enhance trust in Christ-Centered Churches and ministries.  In this way, ECFA has 7 standards that must be met so we can maintain our membership in the organization.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One of those standards involves financial oversight.  As an organization, we must hire an outside CPA firm to review our annual financial statements and make sure ISI was a good steward of all that God provided in the view of all legal, ethical, and non-profit business standards.  Because our financial integrity is so important, Finance must make some hard choices sometimes in terms of what ISI funds can or cannot be used for.  </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12</a:t>
            </a:fld>
            <a:endParaRPr lang="en-US"/>
          </a:p>
        </p:txBody>
      </p:sp>
    </p:spTree>
    <p:extLst>
      <p:ext uri="{BB962C8B-B14F-4D97-AF65-F5344CB8AC3E}">
        <p14:creationId xmlns:p14="http://schemas.microsoft.com/office/powerpoint/2010/main" val="21037357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Another standard that is very important to ISI is that of stewardship of charitable gifts.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To meet this standard ISI must be truthful in all communications, meet all intentions for donor gifts as stated by the donor, acknowledge all gifts in a timely manner, never put pressure on any individual or company to give outside of its means, or give commission-based payments to outside consultants or employees.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will do everything we can to make sure these standards are meet and in so doing communicate the great appreciation we have for our donors and give each one the assurance that the dollars he/she has entrusted to ISI are being used in the best way possible.</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13</a:t>
            </a:fld>
            <a:endParaRPr lang="en-US"/>
          </a:p>
        </p:txBody>
      </p:sp>
    </p:spTree>
    <p:extLst>
      <p:ext uri="{BB962C8B-B14F-4D97-AF65-F5344CB8AC3E}">
        <p14:creationId xmlns:p14="http://schemas.microsoft.com/office/powerpoint/2010/main" val="21913112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To wrap up:</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Finance means we do the money part and we do it to best of our ability to satisfy all the requirements placed on the company and our department.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appreciate each one of you and want to serve as best we can.</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must tell your financial story to many internal and external folks, so we will do our best to make sure the story is complete and in compliance with the standards we are held to.</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We are accountants, so even though we may need to have our heads in the numbers most of the time, we love you as our brothers and sisters in Christ and want the best for each one of you every day.</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Thank you for your time in watching this introduction to Finance video and please feel free to always reach out to any one of us at any time when you have questions or concerns for our department. We thank you for your decision to join ISI and we hope you are richly blessed in this endeavor both now and for many years to come.  </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14</a:t>
            </a:fld>
            <a:endParaRPr lang="en-US"/>
          </a:p>
        </p:txBody>
      </p:sp>
    </p:spTree>
    <p:extLst>
      <p:ext uri="{BB962C8B-B14F-4D97-AF65-F5344CB8AC3E}">
        <p14:creationId xmlns:p14="http://schemas.microsoft.com/office/powerpoint/2010/main" val="12012082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let’s get started with some basic information.</a:t>
            </a:r>
          </a:p>
          <a:p>
            <a:r>
              <a:rPr lang="en-US" sz="1200" kern="1200" dirty="0">
                <a:solidFill>
                  <a:schemeClr val="tx1"/>
                </a:solidFill>
                <a:effectLst/>
                <a:latin typeface="+mn-lt"/>
                <a:ea typeface="+mn-ea"/>
                <a:cs typeface="+mn-cs"/>
              </a:rPr>
              <a:t> </a:t>
            </a:r>
          </a:p>
          <a:p>
            <a:r>
              <a:rPr lang="en-US" sz="1200" kern="1200" dirty="0">
                <a:solidFill>
                  <a:schemeClr val="tx1"/>
                </a:solidFill>
                <a:effectLst/>
                <a:latin typeface="+mn-lt"/>
                <a:ea typeface="+mn-ea"/>
                <a:cs typeface="+mn-cs"/>
              </a:rPr>
              <a:t>Finance is responsible for the following processes within the organization:</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Payroll including taxation and reporting processes</a:t>
            </a:r>
          </a:p>
          <a:p>
            <a:pPr lvl="0"/>
            <a:r>
              <a:rPr lang="en-US" sz="1200" kern="1200" dirty="0">
                <a:solidFill>
                  <a:schemeClr val="tx1"/>
                </a:solidFill>
                <a:effectLst/>
                <a:latin typeface="+mn-lt"/>
                <a:ea typeface="+mn-ea"/>
                <a:cs typeface="+mn-cs"/>
              </a:rPr>
              <a:t>Reimbursements</a:t>
            </a:r>
          </a:p>
          <a:p>
            <a:pPr lvl="0"/>
            <a:r>
              <a:rPr lang="en-US" sz="1200" kern="1200" dirty="0">
                <a:solidFill>
                  <a:schemeClr val="tx1"/>
                </a:solidFill>
                <a:effectLst/>
                <a:latin typeface="+mn-lt"/>
                <a:ea typeface="+mn-ea"/>
                <a:cs typeface="+mn-cs"/>
              </a:rPr>
              <a:t>Accounts Payable (including vendor payment requests)</a:t>
            </a:r>
          </a:p>
          <a:p>
            <a:pPr lvl="0"/>
            <a:r>
              <a:rPr lang="en-US" sz="1200" kern="1200" dirty="0">
                <a:solidFill>
                  <a:schemeClr val="tx1"/>
                </a:solidFill>
                <a:effectLst/>
                <a:latin typeface="+mn-lt"/>
                <a:ea typeface="+mn-ea"/>
                <a:cs typeface="+mn-cs"/>
              </a:rPr>
              <a:t>Accounting for the Online store </a:t>
            </a:r>
          </a:p>
          <a:p>
            <a:pPr lvl="0"/>
            <a:r>
              <a:rPr lang="en-US" sz="1200" kern="1200" dirty="0">
                <a:solidFill>
                  <a:schemeClr val="tx1"/>
                </a:solidFill>
                <a:effectLst/>
                <a:latin typeface="+mn-lt"/>
                <a:ea typeface="+mn-ea"/>
                <a:cs typeface="+mn-cs"/>
              </a:rPr>
              <a:t>Financial reporting for company level and individual levels</a:t>
            </a:r>
          </a:p>
          <a:p>
            <a:pPr lvl="0"/>
            <a:r>
              <a:rPr lang="en-US" sz="1200" kern="1200" dirty="0">
                <a:solidFill>
                  <a:schemeClr val="tx1"/>
                </a:solidFill>
                <a:effectLst/>
                <a:latin typeface="+mn-lt"/>
                <a:ea typeface="+mn-ea"/>
                <a:cs typeface="+mn-cs"/>
              </a:rPr>
              <a:t>Donation accounting for financial reporting</a:t>
            </a:r>
          </a:p>
          <a:p>
            <a:pPr lvl="0"/>
            <a:r>
              <a:rPr lang="en-US" sz="1200" kern="1200" dirty="0">
                <a:solidFill>
                  <a:schemeClr val="tx1"/>
                </a:solidFill>
                <a:effectLst/>
                <a:latin typeface="+mn-lt"/>
                <a:ea typeface="+mn-ea"/>
                <a:cs typeface="+mn-cs"/>
              </a:rPr>
              <a:t>Budgeting</a:t>
            </a:r>
          </a:p>
          <a:p>
            <a:pPr lvl="0"/>
            <a:r>
              <a:rPr lang="en-US" sz="1200" kern="1200" dirty="0">
                <a:solidFill>
                  <a:schemeClr val="tx1"/>
                </a:solidFill>
                <a:effectLst/>
                <a:latin typeface="+mn-lt"/>
                <a:ea typeface="+mn-ea"/>
                <a:cs typeface="+mn-cs"/>
              </a:rPr>
              <a:t>Financial accountability to the Board of Trustees of ISI</a:t>
            </a:r>
          </a:p>
          <a:p>
            <a:pPr lvl="0"/>
            <a:r>
              <a:rPr lang="en-US" sz="1200" kern="1200" dirty="0">
                <a:solidFill>
                  <a:schemeClr val="tx1"/>
                </a:solidFill>
                <a:effectLst/>
                <a:latin typeface="+mn-lt"/>
                <a:ea typeface="+mn-ea"/>
                <a:cs typeface="+mn-cs"/>
              </a:rPr>
              <a:t>Annual audit preparation</a:t>
            </a:r>
          </a:p>
          <a:p>
            <a:pPr lvl="0"/>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So what does this mean for you?…if it involves money it will likely involves us.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The first steps in your employment with ISI will involve Partnership Development.  By now you have probably received lots of information on what this means and how ISI will support you through the fund-raising process.  </a:t>
            </a: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2</a:t>
            </a:fld>
            <a:endParaRPr lang="en-US"/>
          </a:p>
        </p:txBody>
      </p:sp>
    </p:spTree>
    <p:extLst>
      <p:ext uri="{BB962C8B-B14F-4D97-AF65-F5344CB8AC3E}">
        <p14:creationId xmlns:p14="http://schemas.microsoft.com/office/powerpoint/2010/main" val="3099489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onto how the IRS makes it possible for ISI to operate the way we do and what that means for you.</a:t>
            </a:r>
          </a:p>
          <a:p>
            <a:endParaRPr lang="en-US" dirty="0"/>
          </a:p>
          <a:p>
            <a:r>
              <a:rPr lang="en-US" sz="1200" kern="1200" dirty="0">
                <a:solidFill>
                  <a:schemeClr val="tx1"/>
                </a:solidFill>
                <a:effectLst/>
                <a:latin typeface="+mn-lt"/>
                <a:ea typeface="+mn-ea"/>
                <a:cs typeface="+mn-cs"/>
              </a:rPr>
              <a:t>The IRS allows for a type of fund-raising called deputized fund-raising.  This means that the money raised by staff can be attributable to the organization so your donors are eligible to receive a tax-exempt statement for the money given.  Without deputized fund-raising, the donors who participate in supporting the ministry of ISI would not be eligible for any special tax treatment in connection with their gifts and ISI as an organization could not exist in the same way we do now and have the same impact.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For ISI to qualify for the deputized fund-raising program, 2 key criteria must be met.</a:t>
            </a:r>
          </a:p>
          <a:p>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contributor’s intent in making the donation was to benefit the ministry itself rather than the individual.  </a:t>
            </a:r>
          </a:p>
          <a:p>
            <a:pPr lvl="0"/>
            <a:endParaRPr lang="en-US"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The ministry has full control of the donated funds and discretion as to their use, so as to ensure that they will be used to carry out its functions and purposes.</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3</a:t>
            </a:fld>
            <a:endParaRPr lang="en-US"/>
          </a:p>
        </p:txBody>
      </p:sp>
    </p:spTree>
    <p:extLst>
      <p:ext uri="{BB962C8B-B14F-4D97-AF65-F5344CB8AC3E}">
        <p14:creationId xmlns:p14="http://schemas.microsoft.com/office/powerpoint/2010/main" val="20691225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So in a nut shell this means that even though each staff member must raise the support used for his/her salary and reimbursements, the mechanism in which this is done keeps the control of the funds under ISI as an organization.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gives you as a staff member freedom from personal liability in terms of financial management of donated funds, allows you to be under the umbrella of the ISI family when connecting with students, donors, volunteers, and others in your area, and allows ISI to reach out to all corners of the globe simultaneously and with the same message of Christ’s love for all.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This also means you as a staff member have the unique opportunity to help insure funds are available to maintain your employment should economic conditions change and mean uncertainty for other organizations based on a more traditional model of income generation.</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4</a:t>
            </a:fld>
            <a:endParaRPr lang="en-US"/>
          </a:p>
        </p:txBody>
      </p:sp>
    </p:spTree>
    <p:extLst>
      <p:ext uri="{BB962C8B-B14F-4D97-AF65-F5344CB8AC3E}">
        <p14:creationId xmlns:p14="http://schemas.microsoft.com/office/powerpoint/2010/main" val="1504327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All the business structure for ISI is maintained here at the Home Office, but in order for that to happen, funds must be set aside for that purpose. </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This is why a percentage of funds raised in ISI’s name must be set aside for our National Ministry Fund which covers expenses incurred for the company’s daily business operations along with other funds given specifically to the general fund. This allocation is specified as a staff service allocation, or SSA, in our financial statements.</a:t>
            </a:r>
          </a:p>
          <a:p>
            <a:pPr marL="0" marR="0">
              <a:lnSpc>
                <a:spcPct val="107000"/>
              </a:lnSpc>
              <a:spcBef>
                <a:spcPts val="0"/>
              </a:spcBef>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Without you there would be no ISI, so we in Finance are very appreciative of each one of our amazing field staff and want to do the best job we can for you, so you can continue to do your best as well for all of our students.</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5</a:t>
            </a:fld>
            <a:endParaRPr lang="en-US"/>
          </a:p>
        </p:txBody>
      </p:sp>
    </p:spTree>
    <p:extLst>
      <p:ext uri="{BB962C8B-B14F-4D97-AF65-F5344CB8AC3E}">
        <p14:creationId xmlns:p14="http://schemas.microsoft.com/office/powerpoint/2010/main" val="122185181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Now a word about payroll</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Our payroll system is operated in the same way as any other non-profit, with the exception of deputized fund-raising and how that affects payroll distributions.</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Basically, if the money isn’t there, we can’t pay it to you.  </a:t>
            </a:r>
          </a:p>
          <a:p>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All funds that come into the organization for your ministry account are tracked with a unique account number.  As your fund balance grows, your opportunity to receive a full salary grows as well.  We will pay out whatever we can as soon as we can while abiding by all the policies and procedures we must follow in Finance.  We do keep track of any payroll amount we could not pay due to insufficient fund balances and will pay those amounts once funds are available in accordance with all our rules of operation.</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6</a:t>
            </a:fld>
            <a:endParaRPr lang="en-US"/>
          </a:p>
        </p:txBody>
      </p:sp>
    </p:spTree>
    <p:extLst>
      <p:ext uri="{BB962C8B-B14F-4D97-AF65-F5344CB8AC3E}">
        <p14:creationId xmlns:p14="http://schemas.microsoft.com/office/powerpoint/2010/main" val="33460501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For each staff member, a budget must be submitted, which all of you were required to do as a part of your entrance into the company.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The budget is one of our founding documents when we in Finance interact with you and your financial information.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We need to know what goals you have set for yourself so we can give you an idea of how your are doing in comparison to those goals.  The budgeted salary is what we use to set up your payroll.  If you make adjustments to your budget, we in Finance are notified and we will adjust your salaried amount accordingly.  </a:t>
            </a: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7</a:t>
            </a:fld>
            <a:endParaRPr lang="en-US"/>
          </a:p>
        </p:txBody>
      </p:sp>
    </p:spTree>
    <p:extLst>
      <p:ext uri="{BB962C8B-B14F-4D97-AF65-F5344CB8AC3E}">
        <p14:creationId xmlns:p14="http://schemas.microsoft.com/office/powerpoint/2010/main" val="234509582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Since you are an employee of the company, you will receive a W2 for each tax year you are employed with ISI which will give pertinent information to use when filing your individual tax return.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ISI does not give tax advise, so any question in regards to filing individual tax returns should be directed to your personal tax professional in your area.</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8</a:t>
            </a:fld>
            <a:endParaRPr lang="en-US"/>
          </a:p>
        </p:txBody>
      </p:sp>
    </p:spTree>
    <p:extLst>
      <p:ext uri="{BB962C8B-B14F-4D97-AF65-F5344CB8AC3E}">
        <p14:creationId xmlns:p14="http://schemas.microsoft.com/office/powerpoint/2010/main" val="30526976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Speaking of taxes, we will now briefly review reimbursements and how the IRS treats these payments for your individual situation and for ISI as a whole.</a:t>
            </a:r>
          </a:p>
          <a:p>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Reimbursements are paid in accordance with an IRS accountable plan.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Basically what this means is, if we are paying you back for an expense you incurred, the expense was business related, was accounted for fully and in a timely manner, and any excess funds that you received were returned in a timely manner.  </a:t>
            </a: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sz="12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5"/>
          </p:nvPr>
        </p:nvSpPr>
        <p:spPr/>
        <p:txBody>
          <a:bodyPr/>
          <a:lstStyle/>
          <a:p>
            <a:fld id="{9A9CC2D4-2C00-4563-977C-AE107091C8F8}" type="slidenum">
              <a:rPr lang="en-US" smtClean="0"/>
              <a:t>9</a:t>
            </a:fld>
            <a:endParaRPr lang="en-US"/>
          </a:p>
        </p:txBody>
      </p:sp>
    </p:spTree>
    <p:extLst>
      <p:ext uri="{BB962C8B-B14F-4D97-AF65-F5344CB8AC3E}">
        <p14:creationId xmlns:p14="http://schemas.microsoft.com/office/powerpoint/2010/main" val="17732015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4B3B95F-D66A-491F-BCAD-F56BD4A845C6}" type="datetimeFigureOut">
              <a:rPr lang="en-US" smtClean="0"/>
              <a:t>5/22/2019</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B6387F8F-DB51-4EFA-BB89-39EB3AA06466}"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15096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B3B95F-D66A-491F-BCAD-F56BD4A845C6}"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F8F-DB51-4EFA-BB89-39EB3AA06466}"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18931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B3B95F-D66A-491F-BCAD-F56BD4A845C6}"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F8F-DB51-4EFA-BB89-39EB3AA06466}"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25504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B3B95F-D66A-491F-BCAD-F56BD4A845C6}"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F8F-DB51-4EFA-BB89-39EB3AA06466}"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8128158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4B3B95F-D66A-491F-BCAD-F56BD4A845C6}" type="datetimeFigureOut">
              <a:rPr lang="en-US" smtClean="0"/>
              <a:t>5/22/2019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387F8F-DB51-4EFA-BB89-39EB3AA06466}"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89941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4B3B95F-D66A-491F-BCAD-F56BD4A845C6}"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7F8F-DB51-4EFA-BB89-39EB3AA06466}"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296114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4B3B95F-D66A-491F-BCAD-F56BD4A845C6}" type="datetimeFigureOut">
              <a:rPr lang="en-US" smtClean="0"/>
              <a:t>5/22/2019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387F8F-DB51-4EFA-BB89-39EB3AA06466}"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735047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A4B3B95F-D66A-491F-BCAD-F56BD4A845C6}" type="datetimeFigureOut">
              <a:rPr lang="en-US" smtClean="0"/>
              <a:t>5/22/2019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387F8F-DB51-4EFA-BB89-39EB3AA06466}"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36267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B3B95F-D66A-491F-BCAD-F56BD4A845C6}" type="datetimeFigureOut">
              <a:rPr lang="en-US" smtClean="0"/>
              <a:t>5/22/2019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387F8F-DB51-4EFA-BB89-39EB3AA06466}" type="slidenum">
              <a:rPr lang="en-US" smtClean="0"/>
              <a:t>‹#›</a:t>
            </a:fld>
            <a:endParaRPr lang="en-US"/>
          </a:p>
        </p:txBody>
      </p:sp>
    </p:spTree>
    <p:extLst>
      <p:ext uri="{BB962C8B-B14F-4D97-AF65-F5344CB8AC3E}">
        <p14:creationId xmlns:p14="http://schemas.microsoft.com/office/powerpoint/2010/main" val="37159794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A4B3B95F-D66A-491F-BCAD-F56BD4A845C6}" type="datetimeFigureOut">
              <a:rPr lang="en-US" smtClean="0"/>
              <a:t>5/22/2019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387F8F-DB51-4EFA-BB89-39EB3AA06466}"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852655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A4B3B95F-D66A-491F-BCAD-F56BD4A845C6}" type="datetimeFigureOut">
              <a:rPr lang="en-US" smtClean="0"/>
              <a:t>5/22/2019</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B6387F8F-DB51-4EFA-BB89-39EB3AA06466}"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889959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A4B3B95F-D66A-491F-BCAD-F56BD4A845C6}" type="datetimeFigureOut">
              <a:rPr lang="en-US" smtClean="0"/>
              <a:t>5/22/2019</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B6387F8F-DB51-4EFA-BB89-39EB3AA06466}"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34232676"/>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4E464-1F26-4325-AAC5-2868E97E7D69}"/>
              </a:ext>
            </a:extLst>
          </p:cNvPr>
          <p:cNvSpPr>
            <a:spLocks noGrp="1"/>
          </p:cNvSpPr>
          <p:nvPr>
            <p:ph type="ctrTitle"/>
          </p:nvPr>
        </p:nvSpPr>
        <p:spPr>
          <a:xfrm>
            <a:off x="1524000" y="406400"/>
            <a:ext cx="9144000" cy="2387600"/>
          </a:xfrm>
        </p:spPr>
        <p:txBody>
          <a:bodyPr>
            <a:normAutofit fontScale="90000"/>
          </a:bodyPr>
          <a:lstStyle/>
          <a:p>
            <a:pPr>
              <a:lnSpc>
                <a:spcPct val="150000"/>
              </a:lnSpc>
            </a:pPr>
            <a:r>
              <a:rPr lang="en-US" dirty="0"/>
              <a:t>Introduction to Finance</a:t>
            </a:r>
          </a:p>
        </p:txBody>
      </p:sp>
      <p:sp>
        <p:nvSpPr>
          <p:cNvPr id="3" name="Subtitle 2">
            <a:extLst>
              <a:ext uri="{FF2B5EF4-FFF2-40B4-BE49-F238E27FC236}">
                <a16:creationId xmlns:a16="http://schemas.microsoft.com/office/drawing/2014/main" id="{7F448FBD-CF01-4D09-8E49-F1082CFF23E4}"/>
              </a:ext>
            </a:extLst>
          </p:cNvPr>
          <p:cNvSpPr>
            <a:spLocks noGrp="1"/>
          </p:cNvSpPr>
          <p:nvPr>
            <p:ph type="subTitle" idx="1"/>
          </p:nvPr>
        </p:nvSpPr>
        <p:spPr>
          <a:xfrm>
            <a:off x="1124309" y="3584786"/>
            <a:ext cx="9943381" cy="1655762"/>
          </a:xfrm>
        </p:spPr>
        <p:txBody>
          <a:bodyPr>
            <a:normAutofit/>
          </a:bodyPr>
          <a:lstStyle/>
          <a:p>
            <a:r>
              <a:rPr lang="en-US" sz="2600" dirty="0"/>
              <a:t>Basic information about the money side and what that means for you</a:t>
            </a:r>
          </a:p>
        </p:txBody>
      </p:sp>
    </p:spTree>
    <p:extLst>
      <p:ext uri="{BB962C8B-B14F-4D97-AF65-F5344CB8AC3E}">
        <p14:creationId xmlns:p14="http://schemas.microsoft.com/office/powerpoint/2010/main" val="25968227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9AD264-BF9D-482F-B186-E4021E6D3D8F}"/>
              </a:ext>
            </a:extLst>
          </p:cNvPr>
          <p:cNvSpPr>
            <a:spLocks noGrp="1"/>
          </p:cNvSpPr>
          <p:nvPr>
            <p:ph type="title"/>
          </p:nvPr>
        </p:nvSpPr>
        <p:spPr/>
        <p:txBody>
          <a:bodyPr/>
          <a:lstStyle/>
          <a:p>
            <a:r>
              <a:rPr lang="en-US" dirty="0"/>
              <a:t>Reimbursements - Business vs. Personal</a:t>
            </a:r>
          </a:p>
        </p:txBody>
      </p:sp>
      <p:sp>
        <p:nvSpPr>
          <p:cNvPr id="3" name="Content Placeholder 2">
            <a:extLst>
              <a:ext uri="{FF2B5EF4-FFF2-40B4-BE49-F238E27FC236}">
                <a16:creationId xmlns:a16="http://schemas.microsoft.com/office/drawing/2014/main" id="{4E2DA3CC-5319-4301-9DA9-62DA451B5063}"/>
              </a:ext>
            </a:extLst>
          </p:cNvPr>
          <p:cNvSpPr>
            <a:spLocks noGrp="1"/>
          </p:cNvSpPr>
          <p:nvPr>
            <p:ph idx="1"/>
          </p:nvPr>
        </p:nvSpPr>
        <p:spPr/>
        <p:txBody>
          <a:bodyPr>
            <a:normAutofit fontScale="85000" lnSpcReduction="20000"/>
          </a:bodyPr>
          <a:lstStyle/>
          <a:p>
            <a:r>
              <a:rPr lang="en-US" dirty="0"/>
              <a:t>If the expense is not business in nature, accounted for fully and timely, and any excess funds returned – accountable plan is not satisfied.</a:t>
            </a:r>
          </a:p>
          <a:p>
            <a:pPr marL="0" indent="0">
              <a:buNone/>
            </a:pPr>
            <a:endParaRPr lang="en-US" dirty="0"/>
          </a:p>
          <a:p>
            <a:r>
              <a:rPr lang="en-US" dirty="0"/>
              <a:t>No accountable plan – Taxable income instead.</a:t>
            </a:r>
          </a:p>
          <a:p>
            <a:endParaRPr lang="en-US" dirty="0"/>
          </a:p>
          <a:p>
            <a:r>
              <a:rPr lang="en-US" dirty="0"/>
              <a:t>ISI’s discretion as to whether or not a payment will be made and if it cannot be made under an accountable plan, if it can be made as taxable income instead.</a:t>
            </a:r>
          </a:p>
          <a:p>
            <a:pPr marL="0" indent="0">
              <a:buNone/>
            </a:pPr>
            <a:endParaRPr lang="en-US" dirty="0"/>
          </a:p>
          <a:p>
            <a:r>
              <a:rPr lang="en-US" u="sng" dirty="0"/>
              <a:t>NOT ALL EXPENSES ARE REIMBURSEABLE</a:t>
            </a:r>
            <a:r>
              <a:rPr lang="en-US" dirty="0"/>
              <a:t> – Personal expenses are not reimbursable and should be covered by your salary instead.</a:t>
            </a:r>
          </a:p>
        </p:txBody>
      </p:sp>
    </p:spTree>
    <p:extLst>
      <p:ext uri="{BB962C8B-B14F-4D97-AF65-F5344CB8AC3E}">
        <p14:creationId xmlns:p14="http://schemas.microsoft.com/office/powerpoint/2010/main" val="3667739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A3D806-B043-450A-833D-A9B28B3ADE23}"/>
              </a:ext>
            </a:extLst>
          </p:cNvPr>
          <p:cNvSpPr>
            <a:spLocks noGrp="1"/>
          </p:cNvSpPr>
          <p:nvPr>
            <p:ph type="title"/>
          </p:nvPr>
        </p:nvSpPr>
        <p:spPr/>
        <p:txBody>
          <a:bodyPr/>
          <a:lstStyle/>
          <a:p>
            <a:pPr algn="ctr"/>
            <a:r>
              <a:rPr lang="en-US" dirty="0"/>
              <a:t>Remember – You Are Valued</a:t>
            </a:r>
          </a:p>
        </p:txBody>
      </p:sp>
      <p:sp>
        <p:nvSpPr>
          <p:cNvPr id="3" name="Content Placeholder 2">
            <a:extLst>
              <a:ext uri="{FF2B5EF4-FFF2-40B4-BE49-F238E27FC236}">
                <a16:creationId xmlns:a16="http://schemas.microsoft.com/office/drawing/2014/main" id="{7B1F7C53-641A-4A01-A122-E0C6B1DDA6F1}"/>
              </a:ext>
            </a:extLst>
          </p:cNvPr>
          <p:cNvSpPr>
            <a:spLocks noGrp="1"/>
          </p:cNvSpPr>
          <p:nvPr>
            <p:ph idx="1"/>
          </p:nvPr>
        </p:nvSpPr>
        <p:spPr/>
        <p:txBody>
          <a:bodyPr/>
          <a:lstStyle/>
          <a:p>
            <a:r>
              <a:rPr lang="en-US" dirty="0"/>
              <a:t>Finance respects all the amazing work you are doing…we just need to get all the relevant data.</a:t>
            </a:r>
          </a:p>
          <a:p>
            <a:pPr marL="0" indent="0">
              <a:buNone/>
            </a:pPr>
            <a:endParaRPr lang="en-US" dirty="0"/>
          </a:p>
          <a:p>
            <a:r>
              <a:rPr lang="en-US" dirty="0"/>
              <a:t>If we say no…it isn’t personal.  We just need to follow the rules as our Christian calling leads.</a:t>
            </a:r>
          </a:p>
          <a:p>
            <a:endParaRPr lang="en-US" dirty="0"/>
          </a:p>
          <a:p>
            <a:r>
              <a:rPr lang="en-US" dirty="0"/>
              <a:t>Disallowance may happen…ISI’s reputation depends on our adherence to the process.</a:t>
            </a:r>
          </a:p>
        </p:txBody>
      </p:sp>
    </p:spTree>
    <p:extLst>
      <p:ext uri="{BB962C8B-B14F-4D97-AF65-F5344CB8AC3E}">
        <p14:creationId xmlns:p14="http://schemas.microsoft.com/office/powerpoint/2010/main" val="35085962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53D5F-E123-4A0D-87D6-0313609E58A6}"/>
              </a:ext>
            </a:extLst>
          </p:cNvPr>
          <p:cNvSpPr>
            <a:spLocks noGrp="1"/>
          </p:cNvSpPr>
          <p:nvPr>
            <p:ph type="title"/>
          </p:nvPr>
        </p:nvSpPr>
        <p:spPr/>
        <p:txBody>
          <a:bodyPr/>
          <a:lstStyle/>
          <a:p>
            <a:pPr algn="ctr"/>
            <a:r>
              <a:rPr lang="en-US" dirty="0"/>
              <a:t>Evangelical Council for Financial Accountability (ECFA)</a:t>
            </a:r>
          </a:p>
        </p:txBody>
      </p:sp>
      <p:sp>
        <p:nvSpPr>
          <p:cNvPr id="3" name="Content Placeholder 2">
            <a:extLst>
              <a:ext uri="{FF2B5EF4-FFF2-40B4-BE49-F238E27FC236}">
                <a16:creationId xmlns:a16="http://schemas.microsoft.com/office/drawing/2014/main" id="{C8270928-2CC1-4BA6-8EB3-BE4FB3252B26}"/>
              </a:ext>
            </a:extLst>
          </p:cNvPr>
          <p:cNvSpPr>
            <a:spLocks noGrp="1"/>
          </p:cNvSpPr>
          <p:nvPr>
            <p:ph idx="1"/>
          </p:nvPr>
        </p:nvSpPr>
        <p:spPr/>
        <p:txBody>
          <a:bodyPr>
            <a:normAutofit lnSpcReduction="10000"/>
          </a:bodyPr>
          <a:lstStyle/>
          <a:p>
            <a:r>
              <a:rPr lang="en-US" dirty="0"/>
              <a:t>ECFA’s mission is to enhance trust in Christ-Centered Churches and ministries.</a:t>
            </a:r>
          </a:p>
          <a:p>
            <a:r>
              <a:rPr lang="en-US" dirty="0"/>
              <a:t>ISI is a member of ECFA.</a:t>
            </a:r>
          </a:p>
          <a:p>
            <a:r>
              <a:rPr lang="en-US" dirty="0"/>
              <a:t>ECFA’s standards must be adhered to by ISI.</a:t>
            </a:r>
          </a:p>
          <a:p>
            <a:endParaRPr lang="en-US" dirty="0"/>
          </a:p>
          <a:p>
            <a:r>
              <a:rPr lang="en-US" dirty="0"/>
              <a:t>Financial oversight is key.</a:t>
            </a:r>
          </a:p>
          <a:p>
            <a:pPr marL="457200" lvl="1" indent="0">
              <a:buNone/>
            </a:pPr>
            <a:r>
              <a:rPr lang="en-US" dirty="0"/>
              <a:t> - Outside CPA firm must review annual financial data and determine if ISI was a     	good steward of God’s resources in view of all legal, ethical, and non-profit 	business standards (annual audit).</a:t>
            </a:r>
          </a:p>
        </p:txBody>
      </p:sp>
    </p:spTree>
    <p:extLst>
      <p:ext uri="{BB962C8B-B14F-4D97-AF65-F5344CB8AC3E}">
        <p14:creationId xmlns:p14="http://schemas.microsoft.com/office/powerpoint/2010/main" val="19277046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4FBDF3-ACA5-437E-B272-73523E698F80}"/>
              </a:ext>
            </a:extLst>
          </p:cNvPr>
          <p:cNvSpPr>
            <a:spLocks noGrp="1"/>
          </p:cNvSpPr>
          <p:nvPr>
            <p:ph type="title"/>
          </p:nvPr>
        </p:nvSpPr>
        <p:spPr/>
        <p:txBody>
          <a:bodyPr/>
          <a:lstStyle/>
          <a:p>
            <a:pPr algn="ctr"/>
            <a:r>
              <a:rPr lang="en-US" dirty="0"/>
              <a:t>ECFA – Stewardship of Donations</a:t>
            </a:r>
          </a:p>
        </p:txBody>
      </p:sp>
      <p:sp>
        <p:nvSpPr>
          <p:cNvPr id="3" name="Content Placeholder 2">
            <a:extLst>
              <a:ext uri="{FF2B5EF4-FFF2-40B4-BE49-F238E27FC236}">
                <a16:creationId xmlns:a16="http://schemas.microsoft.com/office/drawing/2014/main" id="{DD9731AE-6071-44C0-8ABB-CD39D5F02605}"/>
              </a:ext>
            </a:extLst>
          </p:cNvPr>
          <p:cNvSpPr>
            <a:spLocks noGrp="1"/>
          </p:cNvSpPr>
          <p:nvPr>
            <p:ph idx="1"/>
          </p:nvPr>
        </p:nvSpPr>
        <p:spPr/>
        <p:txBody>
          <a:bodyPr/>
          <a:lstStyle/>
          <a:p>
            <a:r>
              <a:rPr lang="en-US" dirty="0"/>
              <a:t>Another ECFA standard is stewardship of charitable gifts.</a:t>
            </a:r>
          </a:p>
          <a:p>
            <a:endParaRPr lang="en-US" dirty="0"/>
          </a:p>
          <a:p>
            <a:r>
              <a:rPr lang="en-US" dirty="0"/>
              <a:t>Qualifications to meet the standard:</a:t>
            </a:r>
          </a:p>
          <a:p>
            <a:pPr marL="971550" lvl="1" indent="-514350">
              <a:buFont typeface="+mj-lt"/>
              <a:buAutoNum type="arabicPeriod"/>
            </a:pPr>
            <a:r>
              <a:rPr lang="en-US" dirty="0"/>
              <a:t>Truthful in all communications.</a:t>
            </a:r>
          </a:p>
          <a:p>
            <a:pPr marL="971550" lvl="1" indent="-514350">
              <a:buFont typeface="+mj-lt"/>
              <a:buAutoNum type="arabicPeriod"/>
            </a:pPr>
            <a:r>
              <a:rPr lang="en-US" dirty="0"/>
              <a:t>Meet all intentions for donor gifts as stated by the donor.</a:t>
            </a:r>
          </a:p>
          <a:p>
            <a:pPr marL="971550" lvl="1" indent="-514350">
              <a:buFont typeface="+mj-lt"/>
              <a:buAutoNum type="arabicPeriod"/>
            </a:pPr>
            <a:r>
              <a:rPr lang="en-US" dirty="0"/>
              <a:t>Acknowledge all gifts in a timely manner.</a:t>
            </a:r>
          </a:p>
          <a:p>
            <a:pPr marL="971550" lvl="1" indent="-514350">
              <a:buFont typeface="+mj-lt"/>
              <a:buAutoNum type="arabicPeriod"/>
            </a:pPr>
            <a:r>
              <a:rPr lang="en-US" dirty="0"/>
              <a:t>Never put pressure on any individual or company to give outside its means.</a:t>
            </a:r>
          </a:p>
          <a:p>
            <a:pPr marL="971550" lvl="1" indent="-514350">
              <a:buFont typeface="+mj-lt"/>
              <a:buAutoNum type="arabicPeriod"/>
            </a:pPr>
            <a:r>
              <a:rPr lang="en-US" dirty="0"/>
              <a:t>Never give commission-based payments to outside consultants or employees.</a:t>
            </a:r>
          </a:p>
        </p:txBody>
      </p:sp>
    </p:spTree>
    <p:extLst>
      <p:ext uri="{BB962C8B-B14F-4D97-AF65-F5344CB8AC3E}">
        <p14:creationId xmlns:p14="http://schemas.microsoft.com/office/powerpoint/2010/main" val="958651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EFDD3F-DAA7-4276-A81E-ADEF79B480A5}"/>
              </a:ext>
            </a:extLst>
          </p:cNvPr>
          <p:cNvSpPr>
            <a:spLocks noGrp="1"/>
          </p:cNvSpPr>
          <p:nvPr>
            <p:ph type="title" idx="4294967295"/>
          </p:nvPr>
        </p:nvSpPr>
        <p:spPr>
          <a:xfrm>
            <a:off x="359764" y="207299"/>
            <a:ext cx="9317038" cy="836976"/>
          </a:xfrm>
        </p:spPr>
        <p:txBody>
          <a:bodyPr/>
          <a:lstStyle/>
          <a:p>
            <a:pPr algn="ctr"/>
            <a:r>
              <a:rPr lang="en-US" dirty="0"/>
              <a:t>Conclusion</a:t>
            </a:r>
          </a:p>
        </p:txBody>
      </p:sp>
      <p:sp>
        <p:nvSpPr>
          <p:cNvPr id="3" name="Content Placeholder 2">
            <a:extLst>
              <a:ext uri="{FF2B5EF4-FFF2-40B4-BE49-F238E27FC236}">
                <a16:creationId xmlns:a16="http://schemas.microsoft.com/office/drawing/2014/main" id="{B3D75BE3-225F-4A99-8296-F310AB0D762C}"/>
              </a:ext>
            </a:extLst>
          </p:cNvPr>
          <p:cNvSpPr>
            <a:spLocks noGrp="1"/>
          </p:cNvSpPr>
          <p:nvPr>
            <p:ph idx="4294967295"/>
          </p:nvPr>
        </p:nvSpPr>
        <p:spPr>
          <a:xfrm>
            <a:off x="838200" y="998226"/>
            <a:ext cx="10515600" cy="5233987"/>
          </a:xfrm>
        </p:spPr>
        <p:txBody>
          <a:bodyPr>
            <a:normAutofit/>
          </a:bodyPr>
          <a:lstStyle/>
          <a:p>
            <a:r>
              <a:rPr lang="en-US" dirty="0"/>
              <a:t>Finance = money</a:t>
            </a:r>
          </a:p>
          <a:p>
            <a:r>
              <a:rPr lang="en-US" dirty="0"/>
              <a:t>Money = responsibility</a:t>
            </a:r>
          </a:p>
          <a:p>
            <a:r>
              <a:rPr lang="en-US" dirty="0"/>
              <a:t>Responsibility = service</a:t>
            </a:r>
          </a:p>
          <a:p>
            <a:endParaRPr lang="en-US" dirty="0"/>
          </a:p>
          <a:p>
            <a:r>
              <a:rPr lang="en-US" dirty="0"/>
              <a:t>Accountants = head in the numbers…</a:t>
            </a:r>
          </a:p>
          <a:p>
            <a:pPr marL="0" indent="0">
              <a:buNone/>
            </a:pPr>
            <a:r>
              <a:rPr lang="en-US" dirty="0"/>
              <a:t>     Christ Follower = WE LOVE YOU AND WANT TO SERVE</a:t>
            </a:r>
          </a:p>
          <a:p>
            <a:pPr marL="0" indent="0">
              <a:buNone/>
            </a:pPr>
            <a:endParaRPr lang="en-US" dirty="0"/>
          </a:p>
          <a:p>
            <a:pPr marL="0" indent="0">
              <a:buNone/>
            </a:pPr>
            <a:r>
              <a:rPr lang="en-US" dirty="0"/>
              <a:t>We love questions and are always here to do our best to answer them.</a:t>
            </a:r>
          </a:p>
          <a:p>
            <a:pPr marL="0" indent="0">
              <a:buNone/>
            </a:pPr>
            <a:endParaRPr lang="en-US" dirty="0"/>
          </a:p>
          <a:p>
            <a:pPr marL="0" indent="0">
              <a:buNone/>
            </a:pPr>
            <a:r>
              <a:rPr lang="en-US" dirty="0"/>
              <a:t>Don’t forget to go to our website at https://financeisi.weebly.com</a:t>
            </a:r>
          </a:p>
        </p:txBody>
      </p:sp>
    </p:spTree>
    <p:extLst>
      <p:ext uri="{BB962C8B-B14F-4D97-AF65-F5344CB8AC3E}">
        <p14:creationId xmlns:p14="http://schemas.microsoft.com/office/powerpoint/2010/main" val="8608136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E74B73-7C61-45C0-8634-C1F8BFAA0AF7}"/>
              </a:ext>
            </a:extLst>
          </p:cNvPr>
          <p:cNvSpPr>
            <a:spLocks noGrp="1"/>
          </p:cNvSpPr>
          <p:nvPr>
            <p:ph type="title"/>
          </p:nvPr>
        </p:nvSpPr>
        <p:spPr/>
        <p:txBody>
          <a:bodyPr/>
          <a:lstStyle/>
          <a:p>
            <a:r>
              <a:rPr lang="en-US" dirty="0"/>
              <a:t>Finance Does What Exactly?</a:t>
            </a:r>
          </a:p>
        </p:txBody>
      </p:sp>
      <p:sp>
        <p:nvSpPr>
          <p:cNvPr id="3" name="Content Placeholder 2">
            <a:extLst>
              <a:ext uri="{FF2B5EF4-FFF2-40B4-BE49-F238E27FC236}">
                <a16:creationId xmlns:a16="http://schemas.microsoft.com/office/drawing/2014/main" id="{820AEC53-799A-4FE4-A627-D652243502AD}"/>
              </a:ext>
            </a:extLst>
          </p:cNvPr>
          <p:cNvSpPr>
            <a:spLocks noGrp="1"/>
          </p:cNvSpPr>
          <p:nvPr>
            <p:ph idx="1"/>
          </p:nvPr>
        </p:nvSpPr>
        <p:spPr/>
        <p:txBody>
          <a:bodyPr>
            <a:normAutofit fontScale="85000" lnSpcReduction="20000"/>
          </a:bodyPr>
          <a:lstStyle/>
          <a:p>
            <a:r>
              <a:rPr lang="en-US" dirty="0"/>
              <a:t>Payroll including taxation and report processing</a:t>
            </a:r>
          </a:p>
          <a:p>
            <a:r>
              <a:rPr lang="en-US" dirty="0"/>
              <a:t>Reimbursements</a:t>
            </a:r>
          </a:p>
          <a:p>
            <a:r>
              <a:rPr lang="en-US" dirty="0"/>
              <a:t>Accounts Payable (including vendor payment requests)</a:t>
            </a:r>
          </a:p>
          <a:p>
            <a:r>
              <a:rPr lang="en-US" dirty="0"/>
              <a:t>Accounting for the Online Store</a:t>
            </a:r>
          </a:p>
          <a:p>
            <a:r>
              <a:rPr lang="en-US" dirty="0"/>
              <a:t>Financial reporting for company and individual levels</a:t>
            </a:r>
          </a:p>
          <a:p>
            <a:r>
              <a:rPr lang="en-US" dirty="0"/>
              <a:t>Donation accounting for financial reporting</a:t>
            </a:r>
          </a:p>
          <a:p>
            <a:r>
              <a:rPr lang="en-US" dirty="0"/>
              <a:t>Budgeting</a:t>
            </a:r>
          </a:p>
          <a:p>
            <a:r>
              <a:rPr lang="en-US" dirty="0"/>
              <a:t>Financial accountability to the Board of Trustees</a:t>
            </a:r>
          </a:p>
          <a:p>
            <a:r>
              <a:rPr lang="en-US" dirty="0"/>
              <a:t>Annual audit participation</a:t>
            </a:r>
          </a:p>
        </p:txBody>
      </p:sp>
    </p:spTree>
    <p:extLst>
      <p:ext uri="{BB962C8B-B14F-4D97-AF65-F5344CB8AC3E}">
        <p14:creationId xmlns:p14="http://schemas.microsoft.com/office/powerpoint/2010/main" val="34339924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0D774C8-E774-4CFD-931D-91DFD489F93A}"/>
              </a:ext>
            </a:extLst>
          </p:cNvPr>
          <p:cNvSpPr>
            <a:spLocks noGrp="1"/>
          </p:cNvSpPr>
          <p:nvPr>
            <p:ph type="title"/>
          </p:nvPr>
        </p:nvSpPr>
        <p:spPr/>
        <p:txBody>
          <a:bodyPr>
            <a:normAutofit/>
          </a:bodyPr>
          <a:lstStyle/>
          <a:p>
            <a:r>
              <a:rPr lang="en-US" dirty="0"/>
              <a:t>Deputized Fund-Raising </a:t>
            </a:r>
          </a:p>
        </p:txBody>
      </p:sp>
      <p:sp>
        <p:nvSpPr>
          <p:cNvPr id="3" name="Content Placeholder 2">
            <a:extLst>
              <a:ext uri="{FF2B5EF4-FFF2-40B4-BE49-F238E27FC236}">
                <a16:creationId xmlns:a16="http://schemas.microsoft.com/office/drawing/2014/main" id="{19EF6F25-D868-4BDB-A659-749457FDD8A3}"/>
              </a:ext>
            </a:extLst>
          </p:cNvPr>
          <p:cNvSpPr>
            <a:spLocks noGrp="1"/>
          </p:cNvSpPr>
          <p:nvPr>
            <p:ph idx="1"/>
          </p:nvPr>
        </p:nvSpPr>
        <p:spPr/>
        <p:txBody>
          <a:bodyPr/>
          <a:lstStyle/>
          <a:p>
            <a:r>
              <a:rPr lang="en-US" dirty="0"/>
              <a:t>The contributor’s intent in making the donation was to benefit the ministry itself rather than the individual.</a:t>
            </a:r>
          </a:p>
          <a:p>
            <a:pPr marL="0" indent="0">
              <a:buNone/>
            </a:pPr>
            <a:endParaRPr lang="en-US" dirty="0"/>
          </a:p>
          <a:p>
            <a:r>
              <a:rPr lang="en-US" dirty="0"/>
              <a:t>The ministry has full control of the donated funds and discretion as to their use, so as to ensure that they will be used to carry out its functions and purposes.</a:t>
            </a:r>
          </a:p>
        </p:txBody>
      </p:sp>
    </p:spTree>
    <p:extLst>
      <p:ext uri="{BB962C8B-B14F-4D97-AF65-F5344CB8AC3E}">
        <p14:creationId xmlns:p14="http://schemas.microsoft.com/office/powerpoint/2010/main" val="4082732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19646D-8ECD-4825-8503-AEAAAC500C8D}"/>
              </a:ext>
            </a:extLst>
          </p:cNvPr>
          <p:cNvSpPr>
            <a:spLocks noGrp="1"/>
          </p:cNvSpPr>
          <p:nvPr>
            <p:ph type="title"/>
          </p:nvPr>
        </p:nvSpPr>
        <p:spPr>
          <a:xfrm>
            <a:off x="204159" y="128797"/>
            <a:ext cx="11783682" cy="1325563"/>
          </a:xfrm>
        </p:spPr>
        <p:txBody>
          <a:bodyPr>
            <a:normAutofit/>
          </a:bodyPr>
          <a:lstStyle/>
          <a:p>
            <a:r>
              <a:rPr lang="en-US" dirty="0"/>
              <a:t>What Does Deputized Fund-Raising Mean for Me?</a:t>
            </a:r>
          </a:p>
        </p:txBody>
      </p:sp>
      <p:sp>
        <p:nvSpPr>
          <p:cNvPr id="3" name="Text Placeholder 2">
            <a:extLst>
              <a:ext uri="{FF2B5EF4-FFF2-40B4-BE49-F238E27FC236}">
                <a16:creationId xmlns:a16="http://schemas.microsoft.com/office/drawing/2014/main" id="{FD45A394-6539-4328-9A08-0CB61092BD24}"/>
              </a:ext>
            </a:extLst>
          </p:cNvPr>
          <p:cNvSpPr>
            <a:spLocks noGrp="1"/>
          </p:cNvSpPr>
          <p:nvPr>
            <p:ph type="body" idx="1"/>
          </p:nvPr>
        </p:nvSpPr>
        <p:spPr>
          <a:xfrm>
            <a:off x="204159" y="963777"/>
            <a:ext cx="5157787" cy="823912"/>
          </a:xfrm>
        </p:spPr>
        <p:txBody>
          <a:bodyPr>
            <a:normAutofit/>
          </a:bodyPr>
          <a:lstStyle/>
          <a:p>
            <a:pPr algn="ctr"/>
            <a:r>
              <a:rPr lang="en-US" sz="3000" b="0" dirty="0"/>
              <a:t>ISI controls all funds</a:t>
            </a:r>
          </a:p>
        </p:txBody>
      </p:sp>
      <p:sp>
        <p:nvSpPr>
          <p:cNvPr id="4" name="Content Placeholder 3">
            <a:extLst>
              <a:ext uri="{FF2B5EF4-FFF2-40B4-BE49-F238E27FC236}">
                <a16:creationId xmlns:a16="http://schemas.microsoft.com/office/drawing/2014/main" id="{9185980C-53B0-47FB-BF71-AAC34CBBC8AD}"/>
              </a:ext>
            </a:extLst>
          </p:cNvPr>
          <p:cNvSpPr>
            <a:spLocks noGrp="1"/>
          </p:cNvSpPr>
          <p:nvPr>
            <p:ph sz="half" idx="2"/>
          </p:nvPr>
        </p:nvSpPr>
        <p:spPr>
          <a:xfrm>
            <a:off x="836612" y="2238609"/>
            <a:ext cx="5157787" cy="2877808"/>
          </a:xfrm>
        </p:spPr>
        <p:txBody>
          <a:bodyPr>
            <a:normAutofit/>
          </a:bodyPr>
          <a:lstStyle/>
          <a:p>
            <a:r>
              <a:rPr lang="en-US" dirty="0"/>
              <a:t>Staff member is free from personal financial liability</a:t>
            </a:r>
          </a:p>
          <a:p>
            <a:r>
              <a:rPr lang="en-US" dirty="0"/>
              <a:t>Under the umbrella of the ISI family for outreach</a:t>
            </a:r>
          </a:p>
          <a:p>
            <a:r>
              <a:rPr lang="en-US" dirty="0"/>
              <a:t>ISI can reach all corners of the globe simultaneously </a:t>
            </a:r>
          </a:p>
        </p:txBody>
      </p:sp>
      <p:sp>
        <p:nvSpPr>
          <p:cNvPr id="5" name="Text Placeholder 4">
            <a:extLst>
              <a:ext uri="{FF2B5EF4-FFF2-40B4-BE49-F238E27FC236}">
                <a16:creationId xmlns:a16="http://schemas.microsoft.com/office/drawing/2014/main" id="{15A443FB-A865-4CF5-98A0-9ED55BA3E93C}"/>
              </a:ext>
            </a:extLst>
          </p:cNvPr>
          <p:cNvSpPr>
            <a:spLocks noGrp="1"/>
          </p:cNvSpPr>
          <p:nvPr>
            <p:ph type="body" sz="quarter" idx="3"/>
          </p:nvPr>
        </p:nvSpPr>
        <p:spPr>
          <a:xfrm>
            <a:off x="6465498" y="964023"/>
            <a:ext cx="5183188" cy="823912"/>
          </a:xfrm>
        </p:spPr>
        <p:txBody>
          <a:bodyPr>
            <a:normAutofit/>
          </a:bodyPr>
          <a:lstStyle/>
          <a:p>
            <a:r>
              <a:rPr lang="en-US" sz="3000" b="0" dirty="0"/>
              <a:t>Donor Responsibility</a:t>
            </a:r>
          </a:p>
        </p:txBody>
      </p:sp>
      <p:sp>
        <p:nvSpPr>
          <p:cNvPr id="6" name="Content Placeholder 5">
            <a:extLst>
              <a:ext uri="{FF2B5EF4-FFF2-40B4-BE49-F238E27FC236}">
                <a16:creationId xmlns:a16="http://schemas.microsoft.com/office/drawing/2014/main" id="{744C7D27-EC57-4BEF-A845-82C049F42EDC}"/>
              </a:ext>
            </a:extLst>
          </p:cNvPr>
          <p:cNvSpPr>
            <a:spLocks noGrp="1"/>
          </p:cNvSpPr>
          <p:nvPr>
            <p:ph sz="quarter" idx="4"/>
          </p:nvPr>
        </p:nvSpPr>
        <p:spPr>
          <a:xfrm>
            <a:off x="6672532" y="2251603"/>
            <a:ext cx="5183188" cy="2101431"/>
          </a:xfrm>
        </p:spPr>
        <p:txBody>
          <a:bodyPr>
            <a:normAutofit/>
          </a:bodyPr>
          <a:lstStyle/>
          <a:p>
            <a:r>
              <a:rPr lang="en-US" dirty="0"/>
              <a:t>ISI must be accountable to all donors and the IRS to make sure the funds are used in the proper manner, so this does not fall on the staff member.</a:t>
            </a:r>
          </a:p>
          <a:p>
            <a:endParaRPr lang="en-US" dirty="0"/>
          </a:p>
          <a:p>
            <a:pPr marL="0" indent="0">
              <a:buNone/>
            </a:pPr>
            <a:endParaRPr lang="en-US" dirty="0"/>
          </a:p>
        </p:txBody>
      </p:sp>
      <p:sp>
        <p:nvSpPr>
          <p:cNvPr id="7" name="Text Placeholder 4">
            <a:extLst>
              <a:ext uri="{FF2B5EF4-FFF2-40B4-BE49-F238E27FC236}">
                <a16:creationId xmlns:a16="http://schemas.microsoft.com/office/drawing/2014/main" id="{AFA46594-A305-42AF-B14A-84D7D44ECE5D}"/>
              </a:ext>
            </a:extLst>
          </p:cNvPr>
          <p:cNvSpPr txBox="1">
            <a:spLocks/>
          </p:cNvSpPr>
          <p:nvPr/>
        </p:nvSpPr>
        <p:spPr>
          <a:xfrm>
            <a:off x="6465498" y="4353034"/>
            <a:ext cx="5183188" cy="570547"/>
          </a:xfrm>
          <a:prstGeom prst="rect">
            <a:avLst/>
          </a:prstGeom>
        </p:spPr>
        <p:txBody>
          <a:bodyPr vert="horz" lIns="91440" tIns="45720" rIns="91440" bIns="45720" rtlCol="0" anchor="b">
            <a:normAutofit/>
          </a:bodyPr>
          <a:lstStyle>
            <a:lvl1pPr indent="0" algn="ctr" defTabSz="914400">
              <a:lnSpc>
                <a:spcPct val="100000"/>
              </a:lnSpc>
              <a:spcBef>
                <a:spcPts val="1000"/>
              </a:spcBef>
              <a:buClr>
                <a:schemeClr val="accent1"/>
              </a:buClr>
              <a:buSzPct val="100000"/>
              <a:buFont typeface="Arial" panose="020B0604020202020204" pitchFamily="34" charset="0"/>
              <a:buNone/>
              <a:defRPr sz="3000" b="0" cap="all" baseline="0">
                <a:solidFill>
                  <a:schemeClr val="accent1"/>
                </a:solidFill>
                <a:effectLst/>
              </a:defRPr>
            </a:lvl1pPr>
            <a:lvl2pPr indent="0" defTabSz="914400">
              <a:lnSpc>
                <a:spcPct val="120000"/>
              </a:lnSpc>
              <a:spcBef>
                <a:spcPts val="500"/>
              </a:spcBef>
              <a:buClr>
                <a:schemeClr val="accent1"/>
              </a:buClr>
              <a:buSzPct val="100000"/>
              <a:buFont typeface="Arial" panose="020B0604020202020204" pitchFamily="34" charset="0"/>
              <a:buNone/>
              <a:defRPr sz="2000" b="1" cap="none" baseline="0">
                <a:effectLst/>
              </a:defRPr>
            </a:lvl2pPr>
            <a:lvl3pPr indent="0" defTabSz="914400">
              <a:lnSpc>
                <a:spcPct val="120000"/>
              </a:lnSpc>
              <a:spcBef>
                <a:spcPts val="500"/>
              </a:spcBef>
              <a:buClr>
                <a:schemeClr val="accent1"/>
              </a:buClr>
              <a:buSzPct val="100000"/>
              <a:buFont typeface="Arial" panose="020B0604020202020204" pitchFamily="34" charset="0"/>
              <a:buNone/>
              <a:defRPr b="1">
                <a:effectLst/>
              </a:defRPr>
            </a:lvl3pPr>
            <a:lvl4pPr indent="0" defTabSz="914400">
              <a:lnSpc>
                <a:spcPct val="120000"/>
              </a:lnSpc>
              <a:spcBef>
                <a:spcPts val="500"/>
              </a:spcBef>
              <a:buClr>
                <a:schemeClr val="accent1"/>
              </a:buClr>
              <a:buSzPct val="100000"/>
              <a:buFont typeface="Arial" panose="020B0604020202020204" pitchFamily="34" charset="0"/>
              <a:buNone/>
              <a:defRPr sz="1600" b="1" cap="none" baseline="0">
                <a:effectLst/>
              </a:defRPr>
            </a:lvl4pPr>
            <a:lvl5pPr indent="0" defTabSz="914400">
              <a:lnSpc>
                <a:spcPct val="120000"/>
              </a:lnSpc>
              <a:spcBef>
                <a:spcPts val="500"/>
              </a:spcBef>
              <a:buClr>
                <a:schemeClr val="accent1"/>
              </a:buClr>
              <a:buSzPct val="100000"/>
              <a:buFont typeface="Arial" panose="020B0604020202020204" pitchFamily="34" charset="0"/>
              <a:buNone/>
              <a:defRPr sz="1600" b="1">
                <a:effectLst/>
              </a:defRPr>
            </a:lvl5pPr>
            <a:lvl6pPr indent="0" defTabSz="914400">
              <a:lnSpc>
                <a:spcPct val="120000"/>
              </a:lnSpc>
              <a:spcBef>
                <a:spcPts val="500"/>
              </a:spcBef>
              <a:buClr>
                <a:schemeClr val="accent1"/>
              </a:buClr>
              <a:buSzPct val="100000"/>
              <a:buFont typeface="Arial" panose="020B0604020202020204" pitchFamily="34" charset="0"/>
              <a:buNone/>
              <a:defRPr sz="1600" b="1">
                <a:effectLst/>
              </a:defRPr>
            </a:lvl6pPr>
            <a:lvl7pPr indent="0" defTabSz="914400">
              <a:lnSpc>
                <a:spcPct val="120000"/>
              </a:lnSpc>
              <a:spcBef>
                <a:spcPts val="500"/>
              </a:spcBef>
              <a:buClr>
                <a:schemeClr val="accent1"/>
              </a:buClr>
              <a:buSzPct val="100000"/>
              <a:buFont typeface="Arial" panose="020B0604020202020204" pitchFamily="34" charset="0"/>
              <a:buNone/>
              <a:defRPr sz="1600" b="1">
                <a:effectLst/>
              </a:defRPr>
            </a:lvl7pPr>
            <a:lvl8pPr indent="0" defTabSz="914400">
              <a:lnSpc>
                <a:spcPct val="120000"/>
              </a:lnSpc>
              <a:spcBef>
                <a:spcPts val="500"/>
              </a:spcBef>
              <a:buClr>
                <a:schemeClr val="accent1"/>
              </a:buClr>
              <a:buSzPct val="100000"/>
              <a:buFont typeface="Arial" panose="020B0604020202020204" pitchFamily="34" charset="0"/>
              <a:buNone/>
              <a:defRPr sz="1600" b="1" baseline="0">
                <a:effectLst/>
              </a:defRPr>
            </a:lvl8pPr>
            <a:lvl9pPr indent="0" defTabSz="914400">
              <a:lnSpc>
                <a:spcPct val="120000"/>
              </a:lnSpc>
              <a:spcBef>
                <a:spcPts val="500"/>
              </a:spcBef>
              <a:buClr>
                <a:schemeClr val="accent1"/>
              </a:buClr>
              <a:buSzPct val="100000"/>
              <a:buFont typeface="Arial" panose="020B0604020202020204" pitchFamily="34" charset="0"/>
              <a:buNone/>
              <a:defRPr sz="1600" b="1" baseline="0">
                <a:effectLst/>
              </a:defRPr>
            </a:lvl9pPr>
          </a:lstStyle>
          <a:p>
            <a:r>
              <a:rPr lang="en-US" u="sng" dirty="0"/>
              <a:t>Job Security</a:t>
            </a:r>
          </a:p>
        </p:txBody>
      </p:sp>
      <p:sp>
        <p:nvSpPr>
          <p:cNvPr id="9" name="Content Placeholder 5">
            <a:extLst>
              <a:ext uri="{FF2B5EF4-FFF2-40B4-BE49-F238E27FC236}">
                <a16:creationId xmlns:a16="http://schemas.microsoft.com/office/drawing/2014/main" id="{BE41D9F3-B35A-4B65-AF7A-527C1149271A}"/>
              </a:ext>
            </a:extLst>
          </p:cNvPr>
          <p:cNvSpPr txBox="1">
            <a:spLocks/>
          </p:cNvSpPr>
          <p:nvPr/>
        </p:nvSpPr>
        <p:spPr>
          <a:xfrm>
            <a:off x="6672532" y="4847025"/>
            <a:ext cx="5183188" cy="2101431"/>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dirty="0"/>
          </a:p>
          <a:p>
            <a:endParaRPr lang="en-US" dirty="0"/>
          </a:p>
        </p:txBody>
      </p:sp>
      <p:sp>
        <p:nvSpPr>
          <p:cNvPr id="10" name="Content Placeholder 5">
            <a:extLst>
              <a:ext uri="{FF2B5EF4-FFF2-40B4-BE49-F238E27FC236}">
                <a16:creationId xmlns:a16="http://schemas.microsoft.com/office/drawing/2014/main" id="{4D718B9F-E6E7-4578-A9F2-F8CED305C1E2}"/>
              </a:ext>
            </a:extLst>
          </p:cNvPr>
          <p:cNvSpPr txBox="1">
            <a:spLocks/>
          </p:cNvSpPr>
          <p:nvPr/>
        </p:nvSpPr>
        <p:spPr>
          <a:xfrm>
            <a:off x="6804653" y="4957066"/>
            <a:ext cx="5183188" cy="2101431"/>
          </a:xfrm>
          <a:prstGeom prst="rect">
            <a:avLst/>
          </a:prstGeom>
        </p:spPr>
        <p:txBody>
          <a:bodyPr vert="horz" lIns="91440" tIns="45720" rIns="91440" bIns="45720" rtlCol="0">
            <a:normAutofit/>
          </a:bodyPr>
          <a:lstStyle>
            <a:lvl1pPr marL="228600" indent="-228600" defTabSz="914400">
              <a:lnSpc>
                <a:spcPct val="120000"/>
              </a:lnSpc>
              <a:spcBef>
                <a:spcPts val="1000"/>
              </a:spcBef>
              <a:buClr>
                <a:schemeClr val="accent1"/>
              </a:buClr>
              <a:buSzPct val="100000"/>
              <a:buFont typeface="Arial" panose="020B0604020202020204" pitchFamily="34" charset="0"/>
              <a:buChar char="•"/>
              <a:defRPr sz="2000">
                <a:effectLst/>
              </a:defRPr>
            </a:lvl1pPr>
            <a:lvl2pPr marL="685800" indent="-228600" defTabSz="914400">
              <a:lnSpc>
                <a:spcPct val="120000"/>
              </a:lnSpc>
              <a:spcBef>
                <a:spcPts val="500"/>
              </a:spcBef>
              <a:buClr>
                <a:schemeClr val="accent1"/>
              </a:buClr>
              <a:buSzPct val="100000"/>
              <a:buFont typeface="Arial" panose="020B0604020202020204" pitchFamily="34" charset="0"/>
              <a:buChar char="•"/>
              <a:defRPr cap="none" baseline="0">
                <a:effectLst/>
              </a:defRPr>
            </a:lvl2pPr>
            <a:lvl3pPr marL="1143000" indent="-228600" defTabSz="914400">
              <a:lnSpc>
                <a:spcPct val="120000"/>
              </a:lnSpc>
              <a:spcBef>
                <a:spcPts val="500"/>
              </a:spcBef>
              <a:buClr>
                <a:schemeClr val="accent1"/>
              </a:buClr>
              <a:buSzPct val="100000"/>
              <a:buFont typeface="Arial" panose="020B0604020202020204" pitchFamily="34" charset="0"/>
              <a:buChar char="•"/>
              <a:defRPr sz="1600">
                <a:effectLst/>
              </a:defRPr>
            </a:lvl3pPr>
            <a:lvl4pPr marL="1600200" indent="-228600" defTabSz="914400">
              <a:lnSpc>
                <a:spcPct val="120000"/>
              </a:lnSpc>
              <a:spcBef>
                <a:spcPts val="500"/>
              </a:spcBef>
              <a:buClr>
                <a:schemeClr val="accent1"/>
              </a:buClr>
              <a:buSzPct val="100000"/>
              <a:buFont typeface="Arial" panose="020B0604020202020204" pitchFamily="34" charset="0"/>
              <a:buChar char="•"/>
              <a:defRPr sz="1400" cap="none" baseline="0">
                <a:effectLst/>
              </a:defRPr>
            </a:lvl4pPr>
            <a:lvl5pPr marL="2057400" indent="-228600" defTabSz="914400">
              <a:lnSpc>
                <a:spcPct val="120000"/>
              </a:lnSpc>
              <a:spcBef>
                <a:spcPts val="500"/>
              </a:spcBef>
              <a:buClr>
                <a:schemeClr val="accent1"/>
              </a:buClr>
              <a:buSzPct val="100000"/>
              <a:buFont typeface="Arial" panose="020B0604020202020204" pitchFamily="34" charset="0"/>
              <a:buChar char="•"/>
              <a:defRPr sz="1200">
                <a:effectLst/>
              </a:defRPr>
            </a:lvl5pPr>
            <a:lvl6pPr marL="2514600" indent="-228600" defTabSz="914400">
              <a:lnSpc>
                <a:spcPct val="120000"/>
              </a:lnSpc>
              <a:spcBef>
                <a:spcPts val="500"/>
              </a:spcBef>
              <a:buClr>
                <a:schemeClr val="accent1"/>
              </a:buClr>
              <a:buSzPct val="100000"/>
              <a:buFont typeface="Arial" panose="020B0604020202020204" pitchFamily="34" charset="0"/>
              <a:buChar char="•"/>
              <a:defRPr sz="1200">
                <a:effectLst/>
              </a:defRPr>
            </a:lvl6pPr>
            <a:lvl7pPr marL="2971800" indent="-228600" defTabSz="914400">
              <a:lnSpc>
                <a:spcPct val="120000"/>
              </a:lnSpc>
              <a:spcBef>
                <a:spcPts val="500"/>
              </a:spcBef>
              <a:buClr>
                <a:schemeClr val="accent1"/>
              </a:buClr>
              <a:buSzPct val="100000"/>
              <a:buFont typeface="Arial" panose="020B0604020202020204" pitchFamily="34" charset="0"/>
              <a:buChar char="•"/>
              <a:defRPr sz="1200">
                <a:effectLst/>
              </a:defRPr>
            </a:lvl7pPr>
            <a:lvl8pPr marL="3429000" indent="-228600" defTabSz="914400">
              <a:lnSpc>
                <a:spcPct val="120000"/>
              </a:lnSpc>
              <a:spcBef>
                <a:spcPts val="500"/>
              </a:spcBef>
              <a:buClr>
                <a:schemeClr val="accent1"/>
              </a:buClr>
              <a:buSzPct val="100000"/>
              <a:buFont typeface="Arial" panose="020B0604020202020204" pitchFamily="34" charset="0"/>
              <a:buChar char="•"/>
              <a:defRPr sz="1200" baseline="0">
                <a:effectLst/>
              </a:defRPr>
            </a:lvl8pPr>
            <a:lvl9pPr marL="3886200" indent="-228600" defTabSz="914400">
              <a:lnSpc>
                <a:spcPct val="120000"/>
              </a:lnSpc>
              <a:spcBef>
                <a:spcPts val="500"/>
              </a:spcBef>
              <a:buClr>
                <a:schemeClr val="accent1"/>
              </a:buClr>
              <a:buSzPct val="100000"/>
              <a:buFont typeface="Arial" panose="020B0604020202020204" pitchFamily="34" charset="0"/>
              <a:buChar char="•"/>
              <a:defRPr sz="1200" baseline="0">
                <a:effectLst/>
              </a:defRPr>
            </a:lvl9pPr>
          </a:lstStyle>
          <a:p>
            <a:r>
              <a:rPr lang="en-US" dirty="0"/>
              <a:t>Each staff member directly influences ISI’s financial health</a:t>
            </a:r>
          </a:p>
          <a:p>
            <a:endParaRPr lang="en-US" dirty="0"/>
          </a:p>
          <a:p>
            <a:endParaRPr lang="en-US" dirty="0"/>
          </a:p>
          <a:p>
            <a:endParaRPr lang="en-US" dirty="0"/>
          </a:p>
        </p:txBody>
      </p:sp>
    </p:spTree>
    <p:extLst>
      <p:ext uri="{BB962C8B-B14F-4D97-AF65-F5344CB8AC3E}">
        <p14:creationId xmlns:p14="http://schemas.microsoft.com/office/powerpoint/2010/main" val="1948744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7E3A-20C8-4BF9-B5E6-F52FBF512EB1}"/>
              </a:ext>
            </a:extLst>
          </p:cNvPr>
          <p:cNvSpPr txBox="1">
            <a:spLocks/>
          </p:cNvSpPr>
          <p:nvPr/>
        </p:nvSpPr>
        <p:spPr>
          <a:xfrm>
            <a:off x="0" y="293297"/>
            <a:ext cx="11783682" cy="1017917"/>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a:p>
            <a:r>
              <a:rPr lang="en-US" dirty="0"/>
              <a:t>         How Does the Home Office Get Funding?</a:t>
            </a:r>
          </a:p>
        </p:txBody>
      </p:sp>
      <p:sp>
        <p:nvSpPr>
          <p:cNvPr id="3" name="Content Placeholder 2">
            <a:extLst>
              <a:ext uri="{FF2B5EF4-FFF2-40B4-BE49-F238E27FC236}">
                <a16:creationId xmlns:a16="http://schemas.microsoft.com/office/drawing/2014/main" id="{45D89B96-CA91-4A09-9D66-F0F2C9322708}"/>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Each donation received under the deputized fund-raising structure is assessed a staff service allocation fee (SSA).</a:t>
            </a:r>
          </a:p>
          <a:p>
            <a:pPr marL="0" indent="0">
              <a:buFont typeface="Arial" panose="020B0604020202020204" pitchFamily="34" charset="0"/>
              <a:buNone/>
            </a:pPr>
            <a:endParaRPr lang="en-US" dirty="0"/>
          </a:p>
          <a:p>
            <a:r>
              <a:rPr lang="en-US" dirty="0"/>
              <a:t>SSA funds are used for ISI’s daily business operations in order to maintain departments like Donor Services and Finance.  </a:t>
            </a:r>
          </a:p>
        </p:txBody>
      </p:sp>
    </p:spTree>
    <p:extLst>
      <p:ext uri="{BB962C8B-B14F-4D97-AF65-F5344CB8AC3E}">
        <p14:creationId xmlns:p14="http://schemas.microsoft.com/office/powerpoint/2010/main" val="36470141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BC32F3-2567-4A8A-9FF3-378978B90099}"/>
              </a:ext>
            </a:extLst>
          </p:cNvPr>
          <p:cNvSpPr txBox="1">
            <a:spLocks/>
          </p:cNvSpPr>
          <p:nvPr/>
        </p:nvSpPr>
        <p:spPr>
          <a:xfrm>
            <a:off x="1431985" y="224285"/>
            <a:ext cx="11783682" cy="1017917"/>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a:p>
            <a:r>
              <a:rPr lang="en-US" dirty="0"/>
              <a:t>         Now a Word About Payroll…</a:t>
            </a:r>
          </a:p>
        </p:txBody>
      </p:sp>
      <p:sp>
        <p:nvSpPr>
          <p:cNvPr id="3" name="Content Placeholder 2">
            <a:extLst>
              <a:ext uri="{FF2B5EF4-FFF2-40B4-BE49-F238E27FC236}">
                <a16:creationId xmlns:a16="http://schemas.microsoft.com/office/drawing/2014/main" id="{E4B6597E-368A-40DF-BF17-731C1497A3C2}"/>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00000"/>
              </a:lnSpc>
              <a:spcBef>
                <a:spcPts val="1200"/>
              </a:spcBef>
            </a:pPr>
            <a:r>
              <a:rPr lang="en-US" dirty="0"/>
              <a:t>Standard payroll processing within the deputized fund-raising limitations.  </a:t>
            </a:r>
          </a:p>
          <a:p>
            <a:pPr>
              <a:lnSpc>
                <a:spcPct val="100000"/>
              </a:lnSpc>
              <a:spcBef>
                <a:spcPts val="1200"/>
              </a:spcBef>
            </a:pPr>
            <a:r>
              <a:rPr lang="en-US" dirty="0"/>
              <a:t>Each staff member has a unique department code, so as funds are raised, money is tracked under the unique code.  This also means no money…no payment.  </a:t>
            </a:r>
          </a:p>
          <a:p>
            <a:pPr>
              <a:lnSpc>
                <a:spcPct val="100000"/>
              </a:lnSpc>
              <a:spcBef>
                <a:spcPts val="1200"/>
              </a:spcBef>
            </a:pPr>
            <a:r>
              <a:rPr lang="en-US" dirty="0"/>
              <a:t>Short pay is tracked and will be paid if Finance can, considering all other policies and procedures.</a:t>
            </a:r>
          </a:p>
          <a:p>
            <a:pPr marL="0" indent="0">
              <a:lnSpc>
                <a:spcPct val="100000"/>
              </a:lnSpc>
              <a:spcBef>
                <a:spcPts val="1200"/>
              </a:spcBef>
              <a:buNone/>
            </a:pPr>
            <a:endParaRPr lang="en-US" dirty="0"/>
          </a:p>
        </p:txBody>
      </p:sp>
    </p:spTree>
    <p:extLst>
      <p:ext uri="{BB962C8B-B14F-4D97-AF65-F5344CB8AC3E}">
        <p14:creationId xmlns:p14="http://schemas.microsoft.com/office/powerpoint/2010/main" val="40019407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09A87-FE8A-4B16-B2A4-B5504F4AD870}"/>
              </a:ext>
            </a:extLst>
          </p:cNvPr>
          <p:cNvSpPr txBox="1">
            <a:spLocks/>
          </p:cNvSpPr>
          <p:nvPr/>
        </p:nvSpPr>
        <p:spPr>
          <a:xfrm>
            <a:off x="1431985" y="224285"/>
            <a:ext cx="11783682" cy="1017917"/>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a:p>
            <a:r>
              <a:rPr lang="en-US" dirty="0"/>
              <a:t>         Now a Word About Budgets…</a:t>
            </a:r>
          </a:p>
        </p:txBody>
      </p:sp>
      <p:sp>
        <p:nvSpPr>
          <p:cNvPr id="3" name="Content Placeholder 2">
            <a:extLst>
              <a:ext uri="{FF2B5EF4-FFF2-40B4-BE49-F238E27FC236}">
                <a16:creationId xmlns:a16="http://schemas.microsoft.com/office/drawing/2014/main" id="{4846FA4D-638B-4A50-96A9-FE70EA73D8D7}"/>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Budgets are submitted as a part of the hiring process.</a:t>
            </a:r>
          </a:p>
          <a:p>
            <a:pPr marL="0" indent="0">
              <a:buNone/>
            </a:pPr>
            <a:endParaRPr lang="en-US" dirty="0"/>
          </a:p>
          <a:p>
            <a:r>
              <a:rPr lang="en-US" dirty="0"/>
              <a:t>Budgeted salary determines payroll salary.  </a:t>
            </a:r>
          </a:p>
          <a:p>
            <a:pPr marL="0" indent="0">
              <a:buNone/>
            </a:pPr>
            <a:endParaRPr lang="en-US" dirty="0"/>
          </a:p>
          <a:p>
            <a:r>
              <a:rPr lang="en-US" dirty="0"/>
              <a:t>Changes to budgets are tracked and are reflected in the next payroll cycle if changes to salaries have occurred.</a:t>
            </a:r>
          </a:p>
          <a:p>
            <a:endParaRPr lang="en-US" dirty="0"/>
          </a:p>
        </p:txBody>
      </p:sp>
    </p:spTree>
    <p:extLst>
      <p:ext uri="{BB962C8B-B14F-4D97-AF65-F5344CB8AC3E}">
        <p14:creationId xmlns:p14="http://schemas.microsoft.com/office/powerpoint/2010/main" val="20232204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38CB58-BB3D-432F-9FED-59C39961DAA9}"/>
              </a:ext>
            </a:extLst>
          </p:cNvPr>
          <p:cNvSpPr txBox="1">
            <a:spLocks/>
          </p:cNvSpPr>
          <p:nvPr/>
        </p:nvSpPr>
        <p:spPr>
          <a:xfrm>
            <a:off x="1431985" y="224285"/>
            <a:ext cx="11783682" cy="1017917"/>
          </a:xfrm>
          <a:prstGeom prst="rect">
            <a:avLst/>
          </a:prstGeom>
        </p:spPr>
        <p:txBody>
          <a:bodyPr>
            <a:normAutofit fontScale="925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      </a:t>
            </a:r>
          </a:p>
          <a:p>
            <a:r>
              <a:rPr lang="en-US" dirty="0"/>
              <a:t>         Now a Word About Taxes…</a:t>
            </a:r>
          </a:p>
        </p:txBody>
      </p:sp>
      <p:sp>
        <p:nvSpPr>
          <p:cNvPr id="3" name="Content Placeholder 2">
            <a:extLst>
              <a:ext uri="{FF2B5EF4-FFF2-40B4-BE49-F238E27FC236}">
                <a16:creationId xmlns:a16="http://schemas.microsoft.com/office/drawing/2014/main" id="{DF864D41-1568-438E-BA89-F7AF1BF558F4}"/>
              </a:ext>
            </a:extLst>
          </p:cNvPr>
          <p:cNvSpPr txBox="1">
            <a:spLocks/>
          </p:cNvSpPr>
          <p:nvPr/>
        </p:nvSpPr>
        <p:spPr>
          <a:xfrm>
            <a:off x="838200" y="1825625"/>
            <a:ext cx="10515600" cy="4351338"/>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As an employee, W2 statements are issued in January for the previous tax year.</a:t>
            </a:r>
          </a:p>
          <a:p>
            <a:pPr marL="0" indent="0">
              <a:buNone/>
            </a:pPr>
            <a:endParaRPr lang="en-US" dirty="0"/>
          </a:p>
          <a:p>
            <a:r>
              <a:rPr lang="en-US" dirty="0"/>
              <a:t>ISI does not give personal tax advise…seek your own professional advisor in your area.</a:t>
            </a:r>
          </a:p>
          <a:p>
            <a:endParaRPr lang="en-US" dirty="0"/>
          </a:p>
          <a:p>
            <a:pPr marL="0" indent="0">
              <a:buNone/>
            </a:pPr>
            <a:endParaRPr lang="en-US" dirty="0"/>
          </a:p>
          <a:p>
            <a:endParaRPr lang="en-US" dirty="0"/>
          </a:p>
        </p:txBody>
      </p:sp>
    </p:spTree>
    <p:extLst>
      <p:ext uri="{BB962C8B-B14F-4D97-AF65-F5344CB8AC3E}">
        <p14:creationId xmlns:p14="http://schemas.microsoft.com/office/powerpoint/2010/main" val="29305113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62DC4A-9E90-422B-9D9D-5097BFDE06AD}"/>
              </a:ext>
            </a:extLst>
          </p:cNvPr>
          <p:cNvSpPr>
            <a:spLocks noGrp="1"/>
          </p:cNvSpPr>
          <p:nvPr>
            <p:ph type="title"/>
          </p:nvPr>
        </p:nvSpPr>
        <p:spPr/>
        <p:txBody>
          <a:bodyPr/>
          <a:lstStyle/>
          <a:p>
            <a:r>
              <a:rPr lang="en-US" dirty="0"/>
              <a:t>Reimbursements…How Does That Work?</a:t>
            </a:r>
          </a:p>
        </p:txBody>
      </p:sp>
      <p:sp>
        <p:nvSpPr>
          <p:cNvPr id="3" name="Content Placeholder 2">
            <a:extLst>
              <a:ext uri="{FF2B5EF4-FFF2-40B4-BE49-F238E27FC236}">
                <a16:creationId xmlns:a16="http://schemas.microsoft.com/office/drawing/2014/main" id="{895BC865-5A5B-42B7-9988-5682CC92AA23}"/>
              </a:ext>
            </a:extLst>
          </p:cNvPr>
          <p:cNvSpPr>
            <a:spLocks noGrp="1"/>
          </p:cNvSpPr>
          <p:nvPr>
            <p:ph idx="1"/>
          </p:nvPr>
        </p:nvSpPr>
        <p:spPr/>
        <p:txBody>
          <a:bodyPr>
            <a:normAutofit fontScale="92500"/>
          </a:bodyPr>
          <a:lstStyle/>
          <a:p>
            <a:r>
              <a:rPr lang="en-US" dirty="0"/>
              <a:t>Reimbursements are paid in accordance with an IRS accountable plan</a:t>
            </a:r>
          </a:p>
          <a:p>
            <a:pPr marL="0" indent="0">
              <a:buNone/>
            </a:pPr>
            <a:endParaRPr lang="en-US" dirty="0"/>
          </a:p>
          <a:p>
            <a:r>
              <a:rPr lang="en-US" dirty="0"/>
              <a:t>Accountable Plan must include:</a:t>
            </a:r>
          </a:p>
          <a:p>
            <a:pPr marL="0" indent="0">
              <a:buNone/>
            </a:pPr>
            <a:endParaRPr lang="en-US" dirty="0"/>
          </a:p>
          <a:p>
            <a:pPr marL="1428750" lvl="2" indent="-514350">
              <a:buFont typeface="+mj-lt"/>
              <a:buAutoNum type="arabicPeriod"/>
            </a:pPr>
            <a:r>
              <a:rPr lang="en-US" sz="2600" dirty="0"/>
              <a:t>The expense reimbursed was business related in nature.</a:t>
            </a:r>
          </a:p>
          <a:p>
            <a:pPr marL="1428750" lvl="2" indent="-514350">
              <a:buFont typeface="+mj-lt"/>
              <a:buAutoNum type="arabicPeriod"/>
            </a:pPr>
            <a:r>
              <a:rPr lang="en-US" sz="2600" dirty="0"/>
              <a:t>The expense was fully accounted for and in a timely manner.</a:t>
            </a:r>
          </a:p>
          <a:p>
            <a:pPr marL="1428750" lvl="2" indent="-514350">
              <a:buFont typeface="+mj-lt"/>
              <a:buAutoNum type="arabicPeriod"/>
            </a:pPr>
            <a:r>
              <a:rPr lang="en-US" sz="2600" dirty="0"/>
              <a:t>Any excess funds received were returned in a timely manner. </a:t>
            </a:r>
          </a:p>
          <a:p>
            <a:pPr marL="914400" lvl="2" indent="0">
              <a:buNone/>
            </a:pPr>
            <a:endParaRPr lang="en-US" sz="2600" dirty="0"/>
          </a:p>
        </p:txBody>
      </p:sp>
    </p:spTree>
    <p:extLst>
      <p:ext uri="{BB962C8B-B14F-4D97-AF65-F5344CB8AC3E}">
        <p14:creationId xmlns:p14="http://schemas.microsoft.com/office/powerpoint/2010/main" val="331711015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Gallery</Template>
  <TotalTime>317</TotalTime>
  <Words>2483</Words>
  <Application>Microsoft Office PowerPoint</Application>
  <PresentationFormat>Widescreen</PresentationFormat>
  <Paragraphs>216</Paragraphs>
  <Slides>14</Slides>
  <Notes>14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Gill Sans MT</vt:lpstr>
      <vt:lpstr>Times New Roman</vt:lpstr>
      <vt:lpstr>Gallery</vt:lpstr>
      <vt:lpstr>Introduction to Finance</vt:lpstr>
      <vt:lpstr>Finance Does What Exactly?</vt:lpstr>
      <vt:lpstr>Deputized Fund-Raising </vt:lpstr>
      <vt:lpstr>What Does Deputized Fund-Raising Mean for Me?</vt:lpstr>
      <vt:lpstr>PowerPoint Presentation</vt:lpstr>
      <vt:lpstr>PowerPoint Presentation</vt:lpstr>
      <vt:lpstr>PowerPoint Presentation</vt:lpstr>
      <vt:lpstr>PowerPoint Presentation</vt:lpstr>
      <vt:lpstr>Reimbursements…How Does That Work?</vt:lpstr>
      <vt:lpstr>Reimbursements - Business vs. Personal</vt:lpstr>
      <vt:lpstr>Remember – You Are Valued</vt:lpstr>
      <vt:lpstr>Evangelical Council for Financial Accountability (ECFA)</vt:lpstr>
      <vt:lpstr>ECFA – Stewardship of Donations</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Finance</dc:title>
  <dc:creator>Rebecca Waldie</dc:creator>
  <cp:lastModifiedBy>Sheldon Jantz</cp:lastModifiedBy>
  <cp:revision>18</cp:revision>
  <dcterms:created xsi:type="dcterms:W3CDTF">2019-01-30T23:31:42Z</dcterms:created>
  <dcterms:modified xsi:type="dcterms:W3CDTF">2019-05-22T16:19:47Z</dcterms:modified>
</cp:coreProperties>
</file>